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Nunito Sans"/>
      <p:regular r:id="rId28"/>
    </p:embeddedFont>
    <p:embeddedFont>
      <p:font typeface="Nunito Sans"/>
      <p:regular r:id="rId29"/>
    </p:embeddedFont>
    <p:embeddedFont>
      <p:font typeface="Nunito Sans"/>
      <p:regular r:id="rId30"/>
    </p:embeddedFont>
    <p:embeddedFont>
      <p:font typeface="Nunito Sans"/>
      <p:regular r:id="rId31"/>
    </p:embeddedFont>
    <p:embeddedFont>
      <p:font typeface="Nunito Sans"/>
      <p:regular r:id="rId32"/>
    </p:embeddedFont>
    <p:embeddedFont>
      <p:font typeface="Nunito Sans"/>
      <p:regular r:id="rId33"/>
    </p:embeddedFont>
    <p:embeddedFont>
      <p:font typeface="Nunito Sans"/>
      <p:regular r:id="rId34"/>
    </p:embeddedFont>
    <p:embeddedFont>
      <p:font typeface="Nunito Sans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Relationship Id="rId34" Type="http://schemas.openxmlformats.org/officeDocument/2006/relationships/font" Target="fonts/font7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slideLayout" Target="../slideLayouts/slideLayout18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slideLayout" Target="../slideLayouts/slideLayout22.xml"/><Relationship Id="rId8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288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Training Supervised Deep Learning Networks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66069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Welcome to Module 3, where we'll explore how neural networks actually "learn" from data. Think of it like teaching a child to recognize animals - first showing examples, correcting mistakes, and eventually enabling them to identify animals they've never seen before.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515409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 this module, we'll understand CNN training step-by-step, learn about challenges and solutions, explore famous architectures, and see real-world applications you use every day.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794861"/>
            <a:ext cx="6897410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Vanishing Gradient Problem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1520" y="1640681"/>
            <a:ext cx="598050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Whisper Game - When Messages Get Lost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31520" y="2422446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Office Whisper Game: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31520" y="2879527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CEO wants to send a message to the intern (10 levels down)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31520" y="3236000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Each level passes the message but adds their own interpretation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31520" y="3592473"/>
            <a:ext cx="6360557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By the time it reaches the intern: "Increase sales" becomes "Decrease snails"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31520" y="4241483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Problem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Message gets weaker and distorted at each level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4716899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 Deep Networks: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31520" y="5185529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Gradient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The learning signal (like the CEO's message)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31520" y="5542002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Many layers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Each layer processes and weakens the signal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31520" y="5898475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Deep layers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Receive very weak learning signals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31520" y="6254948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Front layers learn well, deep layers barely learn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45943" y="2440781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Real-World Impact: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545943" y="2909411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Why early deep networks (pre-2010) struggled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45943" y="3265884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Networks would be 90% accurate on layer 1, but only 60% on layer 10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545943" y="3741301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Historical Solutions: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7545943" y="4209931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Sigmoid problems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Old activation functions made this worse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545943" y="4566404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ReLU Revolution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New activation function that preserves signals better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45943" y="4922877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Better initialization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Starting with better initial weights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7545943" y="5398294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Modern Solutions: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7545943" y="5866924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Residual connections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Skip highways for gradients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545943" y="6223397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Batch normalization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Stabilizes learning signals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7545943" y="6579870"/>
            <a:ext cx="6360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Better optimizers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Smarter ways to propagate gradients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31520" y="7142083"/>
            <a:ext cx="1316736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Like installing amplifiers every few floors in the office building to boost the message strength!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575" y="419814"/>
            <a:ext cx="6943368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Overfitting - The Memorization Problem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97575" y="1110734"/>
            <a:ext cx="614064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Studying vs. Memorizing - When Smart Students Fail Tests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97575" y="1749266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Exam Preparation Analogy: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597575" y="2156341"/>
            <a:ext cx="6535341" cy="1824990"/>
          </a:xfrm>
          <a:prstGeom prst="roundRect">
            <a:avLst>
              <a:gd name="adj" fmla="val 3439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2119" y="2320885"/>
            <a:ext cx="2784872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Good Student (Proper Learning)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62119" y="2703671"/>
            <a:ext cx="620625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Studies concepts and patterns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62119" y="2995017"/>
            <a:ext cx="620625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Practices with various problems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62119" y="3286363"/>
            <a:ext cx="620625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Can solve new problems by applying principles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62119" y="3577709"/>
            <a:ext cx="620625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Test performance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Excellent on unseen questions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597575" y="4130635"/>
            <a:ext cx="6535341" cy="1824990"/>
          </a:xfrm>
          <a:prstGeom prst="roundRect">
            <a:avLst>
              <a:gd name="adj" fmla="val 3439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2119" y="4295180"/>
            <a:ext cx="2212300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Bad Student (Overfitting)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62119" y="4677966"/>
            <a:ext cx="620625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Memorizes only the practice problems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762119" y="4969312"/>
            <a:ext cx="620625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Knows answers by heart but not the concepts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62119" y="5260658"/>
            <a:ext cx="620625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Panics when seeing new question formats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762119" y="5552003"/>
            <a:ext cx="620625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Test performance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Perfect on practice, terrible on real exam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505105" y="1764149"/>
            <a:ext cx="2105739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 Deep Learning Terms: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05105" y="2146935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Training data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Practice problems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505105" y="2438281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Test data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Real exam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505105" y="2729627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Overfitting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Perfect memorization without understanding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7505105" y="3118009"/>
            <a:ext cx="1867614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Visual Example: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05105" y="3500795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Underfitting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Straight line trying to fit curved data (too simple)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7505105" y="3792141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Good fit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Smooth curve that captures the pattern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7505105" y="4083487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Overfitting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Zigzag line that hits every training point exactly (memorization)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7505105" y="4471868"/>
            <a:ext cx="1867614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Detection Signs: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7505105" y="4854654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Training accuracy keeps improving</a:t>
            </a:r>
            <a:endParaRPr lang="en-US" sz="1150" dirty="0"/>
          </a:p>
        </p:txBody>
      </p:sp>
      <p:sp>
        <p:nvSpPr>
          <p:cNvPr id="27" name="Text 25"/>
          <p:cNvSpPr/>
          <p:nvPr/>
        </p:nvSpPr>
        <p:spPr>
          <a:xfrm>
            <a:off x="7505105" y="5146000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Validation accuracy starts getting worse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7505105" y="5437346"/>
            <a:ext cx="65353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Large gap between training and test performance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597575" y="6291620"/>
            <a:ext cx="13435251" cy="1518047"/>
          </a:xfrm>
          <a:prstGeom prst="roundRect">
            <a:avLst>
              <a:gd name="adj" fmla="val 4134"/>
            </a:avLst>
          </a:prstGeom>
          <a:solidFill>
            <a:srgbClr val="FCF2B5"/>
          </a:solidFill>
          <a:ln/>
        </p:spPr>
      </p:sp>
      <p:pic>
        <p:nvPicPr>
          <p:cNvPr id="3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79" y="6490097"/>
            <a:ext cx="233362" cy="186690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1129546" y="6478191"/>
            <a:ext cx="2341721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Real-World Consequences:</a:t>
            </a:r>
            <a:endParaRPr lang="en-US" sz="1450" dirty="0"/>
          </a:p>
        </p:txBody>
      </p:sp>
      <p:sp>
        <p:nvSpPr>
          <p:cNvPr id="32" name="Text 29"/>
          <p:cNvSpPr/>
          <p:nvPr/>
        </p:nvSpPr>
        <p:spPr>
          <a:xfrm>
            <a:off x="1129546" y="6860977"/>
            <a:ext cx="12753975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Medical AI that works perfectly in lab but fails in hospitals</a:t>
            </a:r>
            <a:endParaRPr lang="en-US" sz="1150" dirty="0"/>
          </a:p>
        </p:txBody>
      </p:sp>
      <p:sp>
        <p:nvSpPr>
          <p:cNvPr id="33" name="Text 30"/>
          <p:cNvSpPr/>
          <p:nvPr/>
        </p:nvSpPr>
        <p:spPr>
          <a:xfrm>
            <a:off x="1129546" y="7152323"/>
            <a:ext cx="12753975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Self-driving car that crashes on new roads</a:t>
            </a:r>
            <a:endParaRPr lang="en-US" sz="1150" dirty="0"/>
          </a:p>
        </p:txBody>
      </p:sp>
      <p:sp>
        <p:nvSpPr>
          <p:cNvPr id="34" name="Text 31"/>
          <p:cNvSpPr/>
          <p:nvPr/>
        </p:nvSpPr>
        <p:spPr>
          <a:xfrm>
            <a:off x="1129546" y="7443668"/>
            <a:ext cx="12753975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Recommendation system that only works for training users</a:t>
            </a:r>
            <a:endParaRPr lang="en-US" sz="11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963" y="450294"/>
            <a:ext cx="8192929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Fighting Overfitting - The Solutions Toolkit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4963" y="1207413"/>
            <a:ext cx="702468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Building Robust Learners - Like Teaching Adaptable Students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654963" y="1759863"/>
            <a:ext cx="4331018" cy="3111103"/>
          </a:xfrm>
          <a:prstGeom prst="roundRect">
            <a:avLst>
              <a:gd name="adj" fmla="val 2211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4963" y="1759863"/>
            <a:ext cx="91440" cy="3111103"/>
          </a:xfrm>
          <a:prstGeom prst="roundRect">
            <a:avLst>
              <a:gd name="adj" fmla="val 75214"/>
            </a:avLst>
          </a:prstGeom>
          <a:solidFill>
            <a:srgbClr val="0079FA"/>
          </a:solidFill>
          <a:ln/>
        </p:spPr>
      </p:sp>
      <p:sp>
        <p:nvSpPr>
          <p:cNvPr id="6" name="Text 4"/>
          <p:cNvSpPr/>
          <p:nvPr/>
        </p:nvSpPr>
        <p:spPr>
          <a:xfrm>
            <a:off x="932974" y="1946434"/>
            <a:ext cx="3866436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Strategy 1: More Data (The Exposure Method)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2974" y="2556153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Teaching a child about dogs by showing them 10,000 different dogs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932974" y="3178254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Instead of memorizing specific dogs, they learn what makes a "dog"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932974" y="3800356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Real example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ImageNet's success came from having millions of labeled images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149691" y="1759863"/>
            <a:ext cx="4331018" cy="3111103"/>
          </a:xfrm>
          <a:prstGeom prst="roundRect">
            <a:avLst>
              <a:gd name="adj" fmla="val 2211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49691" y="1759863"/>
            <a:ext cx="91440" cy="3111103"/>
          </a:xfrm>
          <a:prstGeom prst="roundRect">
            <a:avLst>
              <a:gd name="adj" fmla="val 75214"/>
            </a:avLst>
          </a:prstGeom>
          <a:solidFill>
            <a:srgbClr val="0079FA"/>
          </a:solidFill>
          <a:ln/>
        </p:spPr>
      </p:sp>
      <p:sp>
        <p:nvSpPr>
          <p:cNvPr id="12" name="Text 10"/>
          <p:cNvSpPr/>
          <p:nvPr/>
        </p:nvSpPr>
        <p:spPr>
          <a:xfrm>
            <a:off x="5427702" y="1946434"/>
            <a:ext cx="3866436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Strategy 2: Data Augmentation (The Simulation Method)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427702" y="2556153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Teaching driving in rain, snow, night, day conditions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427702" y="3178254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Take existing photos and create variations (rotate, flip, change brightness)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427702" y="3800356"/>
            <a:ext cx="386643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One cat photo becomes 20 different cat photos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427702" y="4160520"/>
            <a:ext cx="386643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Real example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Medical imaging where data is scarce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9644420" y="1759863"/>
            <a:ext cx="4331018" cy="3111103"/>
          </a:xfrm>
          <a:prstGeom prst="roundRect">
            <a:avLst>
              <a:gd name="adj" fmla="val 2211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644420" y="1759863"/>
            <a:ext cx="91440" cy="3111103"/>
          </a:xfrm>
          <a:prstGeom prst="roundRect">
            <a:avLst>
              <a:gd name="adj" fmla="val 75214"/>
            </a:avLst>
          </a:prstGeom>
          <a:solidFill>
            <a:srgbClr val="0079FA"/>
          </a:solidFill>
          <a:ln/>
        </p:spPr>
      </p:sp>
      <p:sp>
        <p:nvSpPr>
          <p:cNvPr id="19" name="Text 17"/>
          <p:cNvSpPr/>
          <p:nvPr/>
        </p:nvSpPr>
        <p:spPr>
          <a:xfrm>
            <a:off x="9922431" y="1946434"/>
            <a:ext cx="3866436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Strategy 3: Dropout (The Team Randomization Method)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922431" y="2556153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Basketball team where random players sit out each game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9922431" y="3178254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Forces all players to be useful, prevents over-reliance on superstars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9922431" y="3800356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 CNNs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Randomly "turn off" neurons during training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9922431" y="4422458"/>
            <a:ext cx="386643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Network can't memorize specific patterns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54963" y="5034677"/>
            <a:ext cx="4331018" cy="2750939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54963" y="5034677"/>
            <a:ext cx="91440" cy="2750939"/>
          </a:xfrm>
          <a:prstGeom prst="roundRect">
            <a:avLst>
              <a:gd name="adj" fmla="val 75214"/>
            </a:avLst>
          </a:prstGeom>
          <a:solidFill>
            <a:srgbClr val="0079FA"/>
          </a:solidFill>
          <a:ln/>
        </p:spPr>
      </p:sp>
      <p:sp>
        <p:nvSpPr>
          <p:cNvPr id="26" name="Text 24"/>
          <p:cNvSpPr/>
          <p:nvPr/>
        </p:nvSpPr>
        <p:spPr>
          <a:xfrm>
            <a:off x="932974" y="5221248"/>
            <a:ext cx="3866436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Strategy 4: Early Stopping (The Smart Quit Method)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32974" y="5830967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Stopping dance practice when you peak, before you get tired and sloppy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932974" y="6453068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Monitor validation performance, stop when it starts getting worse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932974" y="7075170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Benefit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Prevents the network from starting to memorize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5149691" y="5034677"/>
            <a:ext cx="4331018" cy="2750939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149691" y="5034677"/>
            <a:ext cx="91440" cy="2750939"/>
          </a:xfrm>
          <a:prstGeom prst="roundRect">
            <a:avLst>
              <a:gd name="adj" fmla="val 75214"/>
            </a:avLst>
          </a:prstGeom>
          <a:solidFill>
            <a:srgbClr val="0079FA"/>
          </a:solidFill>
          <a:ln/>
        </p:spPr>
      </p:sp>
      <p:sp>
        <p:nvSpPr>
          <p:cNvPr id="32" name="Text 30"/>
          <p:cNvSpPr/>
          <p:nvPr/>
        </p:nvSpPr>
        <p:spPr>
          <a:xfrm>
            <a:off x="5427702" y="5221248"/>
            <a:ext cx="3866436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Strategy 5: Regularization (The Penalty Method)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427702" y="5830967"/>
            <a:ext cx="386643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Speed limits on roads penalize going too fast</a:t>
            </a:r>
            <a:endParaRPr lang="en-US" sz="1250" dirty="0"/>
          </a:p>
        </p:txBody>
      </p:sp>
      <p:sp>
        <p:nvSpPr>
          <p:cNvPr id="34" name="Text 32"/>
          <p:cNvSpPr/>
          <p:nvPr/>
        </p:nvSpPr>
        <p:spPr>
          <a:xfrm>
            <a:off x="5427702" y="6453068"/>
            <a:ext cx="386643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Add penalty for having very large weights</a:t>
            </a:r>
            <a:endParaRPr lang="en-US" sz="1250" dirty="0"/>
          </a:p>
        </p:txBody>
      </p:sp>
      <p:sp>
        <p:nvSpPr>
          <p:cNvPr id="35" name="Text 33"/>
          <p:cNvSpPr/>
          <p:nvPr/>
        </p:nvSpPr>
        <p:spPr>
          <a:xfrm>
            <a:off x="5427702" y="6813232"/>
            <a:ext cx="386643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Encourages simpler, more generalizable solutions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40" y="349210"/>
            <a:ext cx="681478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Famous CNN Architectures - The Hall of Fame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08040" y="936546"/>
            <a:ext cx="474880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Evolution of Vision - From Pioneers to Superstars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7580" y="1365171"/>
            <a:ext cx="15240" cy="4587359"/>
          </a:xfrm>
          <a:prstGeom prst="roundRect">
            <a:avLst>
              <a:gd name="adj" fmla="val 350075"/>
            </a:avLst>
          </a:prstGeom>
          <a:solidFill>
            <a:srgbClr val="B2CBE5"/>
          </a:solidFill>
          <a:ln/>
        </p:spPr>
      </p:sp>
      <p:sp>
        <p:nvSpPr>
          <p:cNvPr id="5" name="Shape 3"/>
          <p:cNvSpPr/>
          <p:nvPr/>
        </p:nvSpPr>
        <p:spPr>
          <a:xfrm>
            <a:off x="6806565" y="1500426"/>
            <a:ext cx="381000" cy="15240"/>
          </a:xfrm>
          <a:prstGeom prst="roundRect">
            <a:avLst>
              <a:gd name="adj" fmla="val 350075"/>
            </a:avLst>
          </a:prstGeom>
          <a:solidFill>
            <a:srgbClr val="B2CBE5"/>
          </a:solidFill>
          <a:ln/>
        </p:spPr>
      </p:sp>
      <p:sp>
        <p:nvSpPr>
          <p:cNvPr id="6" name="Shape 4"/>
          <p:cNvSpPr/>
          <p:nvPr/>
        </p:nvSpPr>
        <p:spPr>
          <a:xfrm>
            <a:off x="7172325" y="1365171"/>
            <a:ext cx="285750" cy="285750"/>
          </a:xfrm>
          <a:prstGeom prst="roundRect">
            <a:avLst>
              <a:gd name="adj" fmla="val 1867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19950" y="138898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502229" y="1408748"/>
            <a:ext cx="2177891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LeNet-5 (1998) - The Pioneer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08040" y="1683425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the Wright Brothers' first airplane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08040" y="1962864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Simple, small, but proved the concept worked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508040" y="2242304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Use case</a:t>
            </a:r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Reading zip codes on mail (US Postal Service)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508040" y="2521744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Architecture</a:t>
            </a:r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7 layers, ~60K parameters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7442835" y="2262426"/>
            <a:ext cx="381000" cy="15240"/>
          </a:xfrm>
          <a:prstGeom prst="roundRect">
            <a:avLst>
              <a:gd name="adj" fmla="val 350075"/>
            </a:avLst>
          </a:prstGeom>
          <a:solidFill>
            <a:srgbClr val="B2CBE5"/>
          </a:solidFill>
          <a:ln/>
        </p:spPr>
      </p:sp>
      <p:sp>
        <p:nvSpPr>
          <p:cNvPr id="14" name="Shape 12"/>
          <p:cNvSpPr/>
          <p:nvPr/>
        </p:nvSpPr>
        <p:spPr>
          <a:xfrm>
            <a:off x="7172325" y="2127171"/>
            <a:ext cx="285750" cy="285750"/>
          </a:xfrm>
          <a:prstGeom prst="roundRect">
            <a:avLst>
              <a:gd name="adj" fmla="val 1867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219950" y="215098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950279" y="2170747"/>
            <a:ext cx="271379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AlexNet (2012) - The Game Changer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950279" y="2445425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the iPhone moment changed everything overnight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7950279" y="2724864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First to use ReLU and dropout effectively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7950279" y="3004304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Achievement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Won ImageNet competition, reduced error by 10%!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7950279" y="3283744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Innovation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Used GPUs for the first time in deep learning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6806565" y="3114199"/>
            <a:ext cx="381000" cy="15240"/>
          </a:xfrm>
          <a:prstGeom prst="roundRect">
            <a:avLst>
              <a:gd name="adj" fmla="val 350075"/>
            </a:avLst>
          </a:prstGeom>
          <a:solidFill>
            <a:srgbClr val="B2CBE5"/>
          </a:solidFill>
          <a:ln/>
        </p:spPr>
      </p:sp>
      <p:sp>
        <p:nvSpPr>
          <p:cNvPr id="22" name="Shape 20"/>
          <p:cNvSpPr/>
          <p:nvPr/>
        </p:nvSpPr>
        <p:spPr>
          <a:xfrm>
            <a:off x="7172325" y="2978944"/>
            <a:ext cx="285750" cy="285750"/>
          </a:xfrm>
          <a:prstGeom prst="roundRect">
            <a:avLst>
              <a:gd name="adj" fmla="val 1867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19950" y="300275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3933468" y="3022521"/>
            <a:ext cx="2746653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VGGNet (2014) - The Depth Explorer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508040" y="3297198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building the first skyscraper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508040" y="3576638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Proved that deeper networks (19 layers) work better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508040" y="3856077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Innovation</a:t>
            </a:r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Very small filters (3x3) used everywhere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508040" y="4135517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Philosophy</a:t>
            </a:r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"Deeper is better" systematic approach to depth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7442835" y="3921085"/>
            <a:ext cx="381000" cy="15240"/>
          </a:xfrm>
          <a:prstGeom prst="roundRect">
            <a:avLst>
              <a:gd name="adj" fmla="val 350075"/>
            </a:avLst>
          </a:prstGeom>
          <a:solidFill>
            <a:srgbClr val="B2CBE5"/>
          </a:solidFill>
          <a:ln/>
        </p:spPr>
      </p:sp>
      <p:sp>
        <p:nvSpPr>
          <p:cNvPr id="30" name="Shape 28"/>
          <p:cNvSpPr/>
          <p:nvPr/>
        </p:nvSpPr>
        <p:spPr>
          <a:xfrm>
            <a:off x="7172325" y="3785830"/>
            <a:ext cx="285750" cy="285750"/>
          </a:xfrm>
          <a:prstGeom prst="roundRect">
            <a:avLst>
              <a:gd name="adj" fmla="val 1867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19950" y="380964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4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7950279" y="3829407"/>
            <a:ext cx="3815477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GoogLeNet/Inception (2014) - The Efficiency Expert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7950279" y="4104084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designing a multi-lane highway system</a:t>
            </a:r>
            <a:endParaRPr lang="en-US" sz="1000" dirty="0"/>
          </a:p>
        </p:txBody>
      </p:sp>
      <p:sp>
        <p:nvSpPr>
          <p:cNvPr id="34" name="Text 32"/>
          <p:cNvSpPr/>
          <p:nvPr/>
        </p:nvSpPr>
        <p:spPr>
          <a:xfrm>
            <a:off x="7950279" y="4383524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Innovation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Inception modules - multiple operations in parallel</a:t>
            </a:r>
            <a:endParaRPr lang="en-US" sz="1000" dirty="0"/>
          </a:p>
        </p:txBody>
      </p:sp>
      <p:sp>
        <p:nvSpPr>
          <p:cNvPr id="35" name="Text 33"/>
          <p:cNvSpPr/>
          <p:nvPr/>
        </p:nvSpPr>
        <p:spPr>
          <a:xfrm>
            <a:off x="7950279" y="4662964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Achievement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22 layers but fewer parameters than AlexNet</a:t>
            </a:r>
            <a:endParaRPr lang="en-US" sz="1000" dirty="0"/>
          </a:p>
        </p:txBody>
      </p:sp>
      <p:sp>
        <p:nvSpPr>
          <p:cNvPr id="36" name="Text 34"/>
          <p:cNvSpPr/>
          <p:nvPr/>
        </p:nvSpPr>
        <p:spPr>
          <a:xfrm>
            <a:off x="7950279" y="4942403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Industry Application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Google Photos search functionality</a:t>
            </a:r>
            <a:endParaRPr lang="en-US" sz="1000" dirty="0"/>
          </a:p>
        </p:txBody>
      </p:sp>
      <p:sp>
        <p:nvSpPr>
          <p:cNvPr id="37" name="Shape 35"/>
          <p:cNvSpPr/>
          <p:nvPr/>
        </p:nvSpPr>
        <p:spPr>
          <a:xfrm>
            <a:off x="6806565" y="4727972"/>
            <a:ext cx="381000" cy="15240"/>
          </a:xfrm>
          <a:prstGeom prst="roundRect">
            <a:avLst>
              <a:gd name="adj" fmla="val 350075"/>
            </a:avLst>
          </a:prstGeom>
          <a:solidFill>
            <a:srgbClr val="B2CBE5"/>
          </a:solidFill>
          <a:ln/>
        </p:spPr>
      </p:sp>
      <p:sp>
        <p:nvSpPr>
          <p:cNvPr id="38" name="Shape 36"/>
          <p:cNvSpPr/>
          <p:nvPr/>
        </p:nvSpPr>
        <p:spPr>
          <a:xfrm>
            <a:off x="7172325" y="4592717"/>
            <a:ext cx="285750" cy="285750"/>
          </a:xfrm>
          <a:prstGeom prst="roundRect">
            <a:avLst>
              <a:gd name="adj" fmla="val 18671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7219950" y="4616529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5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3900130" y="4636294"/>
            <a:ext cx="2779990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ResNet (2015) - The Highway Builder</a:t>
            </a:r>
            <a:endParaRPr lang="en-US" sz="1250" dirty="0"/>
          </a:p>
        </p:txBody>
      </p:sp>
      <p:sp>
        <p:nvSpPr>
          <p:cNvPr id="41" name="Text 39"/>
          <p:cNvSpPr/>
          <p:nvPr/>
        </p:nvSpPr>
        <p:spPr>
          <a:xfrm>
            <a:off x="508040" y="4910971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building tunnels through mountains instead of going over</a:t>
            </a:r>
            <a:endParaRPr lang="en-US" sz="1000" dirty="0"/>
          </a:p>
        </p:txBody>
      </p:sp>
      <p:sp>
        <p:nvSpPr>
          <p:cNvPr id="42" name="Text 40"/>
          <p:cNvSpPr/>
          <p:nvPr/>
        </p:nvSpPr>
        <p:spPr>
          <a:xfrm>
            <a:off x="508040" y="5190411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Problem solved</a:t>
            </a:r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Very deep networks (152 layers!) without vanishing gradients</a:t>
            </a:r>
            <a:endParaRPr lang="en-US" sz="1000" dirty="0"/>
          </a:p>
        </p:txBody>
      </p:sp>
      <p:sp>
        <p:nvSpPr>
          <p:cNvPr id="43" name="Text 41"/>
          <p:cNvSpPr/>
          <p:nvPr/>
        </p:nvSpPr>
        <p:spPr>
          <a:xfrm>
            <a:off x="508040" y="5469850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Innovation</a:t>
            </a:r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Skip connections - information highways</a:t>
            </a:r>
            <a:endParaRPr lang="en-US" sz="1000" dirty="0"/>
          </a:p>
        </p:txBody>
      </p:sp>
      <p:sp>
        <p:nvSpPr>
          <p:cNvPr id="44" name="Text 42"/>
          <p:cNvSpPr/>
          <p:nvPr/>
        </p:nvSpPr>
        <p:spPr>
          <a:xfrm>
            <a:off x="508040" y="5749290"/>
            <a:ext cx="617208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Achievement</a:t>
            </a:r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First to surpass human performance on ImageNet</a:t>
            </a:r>
            <a:endParaRPr lang="en-US" sz="1000" dirty="0"/>
          </a:p>
        </p:txBody>
      </p:sp>
      <p:sp>
        <p:nvSpPr>
          <p:cNvPr id="45" name="Shape 43"/>
          <p:cNvSpPr/>
          <p:nvPr/>
        </p:nvSpPr>
        <p:spPr>
          <a:xfrm>
            <a:off x="508040" y="6095405"/>
            <a:ext cx="13614321" cy="1785699"/>
          </a:xfrm>
          <a:prstGeom prst="roundRect">
            <a:avLst>
              <a:gd name="adj" fmla="val 2988"/>
            </a:avLst>
          </a:prstGeom>
          <a:solidFill>
            <a:srgbClr val="B6D6FC"/>
          </a:solidFill>
          <a:ln/>
        </p:spPr>
      </p:sp>
      <p:pic>
        <p:nvPicPr>
          <p:cNvPr id="4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960" y="6267450"/>
            <a:ext cx="198477" cy="158710"/>
          </a:xfrm>
          <a:prstGeom prst="rect">
            <a:avLst/>
          </a:prstGeom>
        </p:spPr>
      </p:pic>
      <p:sp>
        <p:nvSpPr>
          <p:cNvPr id="47" name="Text 44"/>
          <p:cNvSpPr/>
          <p:nvPr/>
        </p:nvSpPr>
        <p:spPr>
          <a:xfrm>
            <a:off x="960358" y="6253996"/>
            <a:ext cx="274546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Oil &amp; Gas Industry Evolution Parallel:</a:t>
            </a:r>
            <a:endParaRPr lang="en-US" sz="1250" dirty="0"/>
          </a:p>
        </p:txBody>
      </p:sp>
      <p:sp>
        <p:nvSpPr>
          <p:cNvPr id="48" name="Text 45"/>
          <p:cNvSpPr/>
          <p:nvPr/>
        </p:nvSpPr>
        <p:spPr>
          <a:xfrm>
            <a:off x="960358" y="6579394"/>
            <a:ext cx="13035082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1950s: Manual seismic analysis (LeNet era)</a:t>
            </a:r>
            <a:endParaRPr lang="en-US" sz="1000" dirty="0"/>
          </a:p>
        </p:txBody>
      </p:sp>
      <p:sp>
        <p:nvSpPr>
          <p:cNvPr id="49" name="Text 46"/>
          <p:cNvSpPr/>
          <p:nvPr/>
        </p:nvSpPr>
        <p:spPr>
          <a:xfrm>
            <a:off x="960358" y="6827044"/>
            <a:ext cx="13035082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1980s: Computer-assisted interpretation (AlexNet era)</a:t>
            </a:r>
            <a:endParaRPr lang="en-US" sz="1000" dirty="0"/>
          </a:p>
        </p:txBody>
      </p:sp>
      <p:sp>
        <p:nvSpPr>
          <p:cNvPr id="50" name="Text 47"/>
          <p:cNvSpPr/>
          <p:nvPr/>
        </p:nvSpPr>
        <p:spPr>
          <a:xfrm>
            <a:off x="960358" y="7074694"/>
            <a:ext cx="13035082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2000s: 3D visualization (VGGNet era)</a:t>
            </a:r>
            <a:endParaRPr lang="en-US" sz="1000" dirty="0"/>
          </a:p>
        </p:txBody>
      </p:sp>
      <p:sp>
        <p:nvSpPr>
          <p:cNvPr id="51" name="Text 48"/>
          <p:cNvSpPr/>
          <p:nvPr/>
        </p:nvSpPr>
        <p:spPr>
          <a:xfrm>
            <a:off x="960358" y="7322344"/>
            <a:ext cx="13035082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2010s: Machine learning integration (ResNet era)</a:t>
            </a:r>
            <a:endParaRPr lang="en-US" sz="1000" dirty="0"/>
          </a:p>
        </p:txBody>
      </p:sp>
      <p:sp>
        <p:nvSpPr>
          <p:cNvPr id="52" name="Text 49"/>
          <p:cNvSpPr/>
          <p:nvPr/>
        </p:nvSpPr>
        <p:spPr>
          <a:xfrm>
            <a:off x="960358" y="7569994"/>
            <a:ext cx="13035082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2020s: AI-driven exploration (Transformer era)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956" y="430649"/>
            <a:ext cx="9071491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ResNet Deep Dive - The Skip Connection Revolution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99956" y="1124307"/>
            <a:ext cx="4055150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Building Highways in Neural Networks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99956" y="1765340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Traffic Jam Analogy: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99956" y="2140267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Old cities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Information must pass through every street (layer)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99956" y="2432685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Problem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Traffic jams at each intersection (vanishing gradients)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99956" y="2725102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Solution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Build highways that skip congested areas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99956" y="3017520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Information flows freely to destination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99956" y="3407450"/>
            <a:ext cx="3216831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How ResNet Skip Connections Work: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599956" y="3791664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 → Layer 1 → Layer 2 → Output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99956" y="4166592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↓ ↑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99956" y="4541520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└────────── Skip Highway ──────────┘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99956" y="4931450"/>
            <a:ext cx="1936671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Math (Simplified):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99956" y="5315664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Traditional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Output = Layer2(Layer1(Input))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99956" y="5608082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ResNet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Output = Layer2(Layer1(Input)) + Input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99956" y="5900499"/>
            <a:ext cx="653224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Key insight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Adding the input creates a "shortcut"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505819" y="1780342"/>
            <a:ext cx="1875115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Real-World Benefits: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505819" y="2183368"/>
            <a:ext cx="6532245" cy="1704380"/>
          </a:xfrm>
          <a:prstGeom prst="roundRect">
            <a:avLst>
              <a:gd name="adj" fmla="val 3697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70959" y="2348508"/>
            <a:ext cx="1875115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1. Gradient Flow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670959" y="2732723"/>
            <a:ext cx="620196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having express elevators in skyscrapers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7670959" y="3107650"/>
            <a:ext cx="620196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Gradients can travel back to early layers quickly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7670959" y="3482578"/>
            <a:ext cx="620196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Enables training of very deep networks (100+ layers)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505819" y="4037648"/>
            <a:ext cx="6532245" cy="1704380"/>
          </a:xfrm>
          <a:prstGeom prst="roundRect">
            <a:avLst>
              <a:gd name="adj" fmla="val 3697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670959" y="4202787"/>
            <a:ext cx="1875115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2. Identity Learning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7670959" y="4587002"/>
            <a:ext cx="620196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If a layer isn't helping, it can learn to "do nothing"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7670959" y="4961930"/>
            <a:ext cx="620196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Output = Input (perfect identity function)</a:t>
            </a:r>
            <a:endParaRPr lang="en-US" sz="1150" dirty="0"/>
          </a:p>
        </p:txBody>
      </p:sp>
      <p:sp>
        <p:nvSpPr>
          <p:cNvPr id="27" name="Text 25"/>
          <p:cNvSpPr/>
          <p:nvPr/>
        </p:nvSpPr>
        <p:spPr>
          <a:xfrm>
            <a:off x="7670959" y="5336858"/>
            <a:ext cx="620196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Network automatically decides which layers are useful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7505819" y="5891927"/>
            <a:ext cx="6532245" cy="1329452"/>
          </a:xfrm>
          <a:prstGeom prst="roundRect">
            <a:avLst>
              <a:gd name="adj" fmla="val 4739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670959" y="6057067"/>
            <a:ext cx="1875115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3. Feature Reuse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670959" y="6441281"/>
            <a:ext cx="620196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Early features (edges, textures) combined with late features (objects)</a:t>
            </a:r>
            <a:endParaRPr lang="en-US" sz="1150" dirty="0"/>
          </a:p>
        </p:txBody>
      </p:sp>
      <p:sp>
        <p:nvSpPr>
          <p:cNvPr id="31" name="Text 29"/>
          <p:cNvSpPr/>
          <p:nvPr/>
        </p:nvSpPr>
        <p:spPr>
          <a:xfrm>
            <a:off x="7670959" y="6816209"/>
            <a:ext cx="620196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using both foundation and decorative elements in architecture</a:t>
            </a:r>
            <a:endParaRPr lang="en-US" sz="1150" dirty="0"/>
          </a:p>
        </p:txBody>
      </p:sp>
      <p:sp>
        <p:nvSpPr>
          <p:cNvPr id="32" name="Text 30"/>
          <p:cNvSpPr/>
          <p:nvPr/>
        </p:nvSpPr>
        <p:spPr>
          <a:xfrm>
            <a:off x="599956" y="7558802"/>
            <a:ext cx="1343048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Impact: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Enabled networks deeper than ever before, won ImageNet 2015 with superhuman performance, and became the foundation for most modern architectures.</a:t>
            </a:r>
            <a:endParaRPr lang="en-US" sz="11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468" y="476012"/>
            <a:ext cx="6881932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Training Challenges and Solutions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2468" y="1276588"/>
            <a:ext cx="856202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Obstacle Course - Common Problems and How to Overcome Them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92468" y="1860828"/>
            <a:ext cx="6536174" cy="2860358"/>
          </a:xfrm>
          <a:prstGeom prst="roundRect">
            <a:avLst>
              <a:gd name="adj" fmla="val 2542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2468" y="1860828"/>
            <a:ext cx="91440" cy="2860358"/>
          </a:xfrm>
          <a:prstGeom prst="roundRect">
            <a:avLst>
              <a:gd name="adj" fmla="val 79525"/>
            </a:avLst>
          </a:prstGeom>
          <a:solidFill>
            <a:srgbClr val="0079FA"/>
          </a:solidFill>
          <a:ln/>
        </p:spPr>
      </p:sp>
      <p:sp>
        <p:nvSpPr>
          <p:cNvPr id="6" name="Text 4"/>
          <p:cNvSpPr/>
          <p:nvPr/>
        </p:nvSpPr>
        <p:spPr>
          <a:xfrm>
            <a:off x="979884" y="2056805"/>
            <a:ext cx="550759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Challenge 1: Exploding Gradients - The Runaway Train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9884" y="2431137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Train accelerating down a hill without brakes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979884" y="2811899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Symptoms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Loss jumps to infinity, network becomes unstable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979884" y="3192661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Solutions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979884" y="3573423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Gradient clipping (speed limits)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79884" y="3910846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Better weight initialization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979884" y="4248269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Batch normalization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7401758" y="1860828"/>
            <a:ext cx="6536174" cy="2860358"/>
          </a:xfrm>
          <a:prstGeom prst="roundRect">
            <a:avLst>
              <a:gd name="adj" fmla="val 2542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401758" y="1860828"/>
            <a:ext cx="91440" cy="2860358"/>
          </a:xfrm>
          <a:prstGeom prst="roundRect">
            <a:avLst>
              <a:gd name="adj" fmla="val 79525"/>
            </a:avLst>
          </a:prstGeom>
          <a:solidFill>
            <a:srgbClr val="0079FA"/>
          </a:solidFill>
          <a:ln/>
        </p:spPr>
      </p:sp>
      <p:sp>
        <p:nvSpPr>
          <p:cNvPr id="15" name="Text 13"/>
          <p:cNvSpPr/>
          <p:nvPr/>
        </p:nvSpPr>
        <p:spPr>
          <a:xfrm>
            <a:off x="7689175" y="2056805"/>
            <a:ext cx="527673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Challenge 2: Vanishing Gradients - The Dying Signal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689175" y="2431137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Radio signal getting weaker with distance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689175" y="2811899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Symptoms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Deep layers stop learning, slow convergence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689175" y="3192661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Solutions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7689175" y="3573423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ReLU activation functions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7689175" y="3910846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Skip connections (ResNet)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7689175" y="4248269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Better optimizers (Adam)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692468" y="4894302"/>
            <a:ext cx="6536174" cy="2860358"/>
          </a:xfrm>
          <a:prstGeom prst="roundRect">
            <a:avLst>
              <a:gd name="adj" fmla="val 2542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92468" y="4894302"/>
            <a:ext cx="91440" cy="2860358"/>
          </a:xfrm>
          <a:prstGeom prst="roundRect">
            <a:avLst>
              <a:gd name="adj" fmla="val 79525"/>
            </a:avLst>
          </a:prstGeom>
          <a:solidFill>
            <a:srgbClr val="0079FA"/>
          </a:solidFill>
          <a:ln/>
        </p:spPr>
      </p:sp>
      <p:sp>
        <p:nvSpPr>
          <p:cNvPr id="24" name="Text 22"/>
          <p:cNvSpPr/>
          <p:nvPr/>
        </p:nvSpPr>
        <p:spPr>
          <a:xfrm>
            <a:off x="979884" y="5090279"/>
            <a:ext cx="541579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Challenge 3: Dead ReLUs - The Switched Off Neurons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979884" y="5464612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Light bulbs that burn out and never turn on again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979884" y="5845373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Cause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Very negative weights that make inputs always negative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979884" y="6226135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Solutions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979884" y="6606897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Leaky ReLU (small positive slope for negative inputs)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979884" y="6944320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Better learning rates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979884" y="7281743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Proper weight initialization</a:t>
            </a:r>
            <a:endParaRPr lang="en-US" sz="1350" dirty="0"/>
          </a:p>
        </p:txBody>
      </p:sp>
      <p:sp>
        <p:nvSpPr>
          <p:cNvPr id="31" name="Shape 29"/>
          <p:cNvSpPr/>
          <p:nvPr/>
        </p:nvSpPr>
        <p:spPr>
          <a:xfrm>
            <a:off x="7401758" y="4894302"/>
            <a:ext cx="6536174" cy="2860358"/>
          </a:xfrm>
          <a:prstGeom prst="roundRect">
            <a:avLst>
              <a:gd name="adj" fmla="val 2542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401758" y="4894302"/>
            <a:ext cx="91440" cy="2860358"/>
          </a:xfrm>
          <a:prstGeom prst="roundRect">
            <a:avLst>
              <a:gd name="adj" fmla="val 79525"/>
            </a:avLst>
          </a:prstGeom>
          <a:solidFill>
            <a:srgbClr val="0079FA"/>
          </a:solidFill>
          <a:ln/>
        </p:spPr>
      </p:sp>
      <p:sp>
        <p:nvSpPr>
          <p:cNvPr id="33" name="Text 31"/>
          <p:cNvSpPr/>
          <p:nvPr/>
        </p:nvSpPr>
        <p:spPr>
          <a:xfrm>
            <a:off x="7689175" y="5090279"/>
            <a:ext cx="364640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Challenge 4: Internal Covariate Shift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7689175" y="5464612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Teaching someone to drive, but the car keeps changing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7689175" y="5845373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Solution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Batch Normalization</a:t>
            </a:r>
            <a:endParaRPr lang="en-US" sz="1350" dirty="0"/>
          </a:p>
        </p:txBody>
      </p:sp>
      <p:sp>
        <p:nvSpPr>
          <p:cNvPr id="36" name="Text 34"/>
          <p:cNvSpPr/>
          <p:nvPr/>
        </p:nvSpPr>
        <p:spPr>
          <a:xfrm>
            <a:off x="7689175" y="6226135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Normalizes inputs at each layer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7689175" y="6563558"/>
            <a:ext cx="605278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having a consistent, calibrated speedometer</a:t>
            </a:r>
            <a:endParaRPr lang="en-US" sz="13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32377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Modern Training Techniques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731877"/>
            <a:ext cx="3737491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Professional Toolkit - Advanced Training Methods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396835" y="1165860"/>
            <a:ext cx="2088118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Batch Normalization - The Stabilizer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396835" y="1420058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Like having a thermostat that keeps temperature constant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396835" y="166794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What it does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Normalizes inputs to each layer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396835" y="186118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Benefits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Faster training, less sensitive to initialization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396835" y="205442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Real impact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Reduced training time from weeks to days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396835" y="2312194"/>
            <a:ext cx="2611279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Advanced Optimizers - The Smart Navigators</a:t>
            </a:r>
            <a:endParaRPr lang="en-US" sz="950" dirty="0"/>
          </a:p>
        </p:txBody>
      </p:sp>
      <p:sp>
        <p:nvSpPr>
          <p:cNvPr id="10" name="Shape 8"/>
          <p:cNvSpPr/>
          <p:nvPr/>
        </p:nvSpPr>
        <p:spPr>
          <a:xfrm>
            <a:off x="396835" y="2578775"/>
            <a:ext cx="6797397" cy="1137404"/>
          </a:xfrm>
          <a:prstGeom prst="roundRect">
            <a:avLst>
              <a:gd name="adj" fmla="val 3664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1254" y="2693194"/>
            <a:ext cx="1390769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SGD - The Basic Walker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511254" y="2947392"/>
            <a:ext cx="656855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Takes fixed-size steps toward goal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511254" y="3195280"/>
            <a:ext cx="656855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Simple but effective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511254" y="3443168"/>
            <a:ext cx="656855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Person walking with consistent stride</a:t>
            </a:r>
            <a:endParaRPr lang="en-US" sz="750" dirty="0"/>
          </a:p>
        </p:txBody>
      </p:sp>
      <p:sp>
        <p:nvSpPr>
          <p:cNvPr id="15" name="Shape 13"/>
          <p:cNvSpPr/>
          <p:nvPr/>
        </p:nvSpPr>
        <p:spPr>
          <a:xfrm>
            <a:off x="396835" y="3815358"/>
            <a:ext cx="6797397" cy="1137404"/>
          </a:xfrm>
          <a:prstGeom prst="roundRect">
            <a:avLst>
              <a:gd name="adj" fmla="val 3664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1254" y="3929777"/>
            <a:ext cx="1408390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Momentum - The Cyclist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511254" y="4183975"/>
            <a:ext cx="656855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Builds up speed in consistent directions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511254" y="4431863"/>
            <a:ext cx="656855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Bicycle that gains momentum going downhill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511254" y="4679752"/>
            <a:ext cx="656855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Helps escape local minima</a:t>
            </a:r>
            <a:endParaRPr lang="en-US" sz="750" dirty="0"/>
          </a:p>
        </p:txBody>
      </p:sp>
      <p:sp>
        <p:nvSpPr>
          <p:cNvPr id="20" name="Shape 18"/>
          <p:cNvSpPr/>
          <p:nvPr/>
        </p:nvSpPr>
        <p:spPr>
          <a:xfrm>
            <a:off x="396835" y="5051941"/>
            <a:ext cx="6797397" cy="1137404"/>
          </a:xfrm>
          <a:prstGeom prst="roundRect">
            <a:avLst>
              <a:gd name="adj" fmla="val 3664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1254" y="5166360"/>
            <a:ext cx="1351478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Adam - The Smart GPS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511254" y="5420558"/>
            <a:ext cx="656855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Adapts step size based on terrain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511254" y="5668447"/>
            <a:ext cx="656855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GPS that adjusts route based on traffic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511254" y="5916335"/>
            <a:ext cx="656855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Most popular for deep learning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7443788" y="1165860"/>
            <a:ext cx="2545794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Transfer Learning - The Knowledge Transfer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7443788" y="1420058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Concept: Use pre-trained networks as starting point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7443788" y="166794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Hiring experienced employee vs. training from scratch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7443788" y="191583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Process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7443788" y="216372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Font typeface="+mj-lt"/>
              <a:buAutoNum type="arabicPeriod" startAt="1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Take network trained on ImageNet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7443788" y="2356961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Font typeface="+mj-lt"/>
              <a:buAutoNum type="arabicPeriod" startAt="2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Replace last layer for your specific task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7443788" y="2550200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Font typeface="+mj-lt"/>
              <a:buAutoNum type="arabicPeriod" startAt="3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Fine-tune with your data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7443788" y="2798088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Benefits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Faster training, less data needed, better results</a:t>
            </a:r>
            <a:endParaRPr lang="en-US" sz="750" dirty="0"/>
          </a:p>
        </p:txBody>
      </p:sp>
      <p:sp>
        <p:nvSpPr>
          <p:cNvPr id="33" name="Text 31"/>
          <p:cNvSpPr/>
          <p:nvPr/>
        </p:nvSpPr>
        <p:spPr>
          <a:xfrm>
            <a:off x="7443788" y="3055858"/>
            <a:ext cx="2641759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Augmentation - The Variation Generator</a:t>
            </a:r>
            <a:endParaRPr lang="en-US" sz="950" dirty="0"/>
          </a:p>
        </p:txBody>
      </p:sp>
      <p:sp>
        <p:nvSpPr>
          <p:cNvPr id="34" name="Text 32"/>
          <p:cNvSpPr/>
          <p:nvPr/>
        </p:nvSpPr>
        <p:spPr>
          <a:xfrm>
            <a:off x="7443788" y="331005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Create multiple versions of training data</a:t>
            </a:r>
            <a:endParaRPr lang="en-US" sz="750" dirty="0"/>
          </a:p>
        </p:txBody>
      </p:sp>
      <p:sp>
        <p:nvSpPr>
          <p:cNvPr id="35" name="Text 33"/>
          <p:cNvSpPr/>
          <p:nvPr/>
        </p:nvSpPr>
        <p:spPr>
          <a:xfrm>
            <a:off x="7443788" y="355794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Techniques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Rotation, scaling, color changes, cropping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7443788" y="380583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Network sees more diversity, generalizes better</a:t>
            </a:r>
            <a:endParaRPr lang="en-US" sz="750" dirty="0"/>
          </a:p>
        </p:txBody>
      </p:sp>
      <p:pic>
        <p:nvPicPr>
          <p:cNvPr id="3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3788" y="4075986"/>
            <a:ext cx="6351151" cy="63511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133" y="470416"/>
            <a:ext cx="4910018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Real-World Applications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84133" y="1261586"/>
            <a:ext cx="581941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CNNs in Action - Changing the World Around Us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133" y="1838801"/>
            <a:ext cx="427553" cy="4275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25404" y="1940362"/>
            <a:ext cx="2340531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Medical and Healthcare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325404" y="2310289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Skin cancer detection matching dermatologist accuracy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325404" y="2643783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Radiology: Detecting tumors in X-rays, MRIs, CT scans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325404" y="2977277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Drug discovery: Analyzing molecular structures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325404" y="3310771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Impact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Earlier detection, better treatment outcomes</a:t>
            </a:r>
            <a:endParaRPr lang="en-US" sz="13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999" y="1838801"/>
            <a:ext cx="427553" cy="42755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63270" y="1940362"/>
            <a:ext cx="2997398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Energy and Natural Resources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8063270" y="2310289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Oil &amp; Gas: Analyzing seismic images to locate deposits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8063270" y="2643783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Pipeline inspection: Detecting corrosion using drone imagery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8063270" y="2977277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Solar panel monitoring: Identifying defective panels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8063270" y="3310771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Geological surveys: Mapping mineral deposits</a:t>
            </a:r>
            <a:endParaRPr lang="en-US" sz="13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33" y="3926562"/>
            <a:ext cx="427553" cy="42755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325404" y="4028123"/>
            <a:ext cx="2153722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Autonomous Vehicles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1325404" y="4398050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Object detection: Recognizing cars, pedestrians, signs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1325404" y="4731544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Lane detection: Staying in correct lane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1325404" y="5065038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Depth estimation: Understanding 3D space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1325404" y="5398532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Weather recognition: Adapting to conditions</a:t>
            </a:r>
            <a:endParaRPr lang="en-US" sz="13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999" y="3926562"/>
            <a:ext cx="427553" cy="42755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063270" y="4028123"/>
            <a:ext cx="213824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Manufacturing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8063270" y="4398050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Defect detection: Spotting flaws in products</a:t>
            </a:r>
            <a:endParaRPr lang="en-US" sz="1300" dirty="0"/>
          </a:p>
        </p:txBody>
      </p:sp>
      <p:sp>
        <p:nvSpPr>
          <p:cNvPr id="25" name="Text 19"/>
          <p:cNvSpPr/>
          <p:nvPr/>
        </p:nvSpPr>
        <p:spPr>
          <a:xfrm>
            <a:off x="8063270" y="4731544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Assembly verification: Ensuring correct component placement</a:t>
            </a:r>
            <a:endParaRPr lang="en-US" sz="1300" dirty="0"/>
          </a:p>
        </p:txBody>
      </p:sp>
      <p:sp>
        <p:nvSpPr>
          <p:cNvPr id="26" name="Text 20"/>
          <p:cNvSpPr/>
          <p:nvPr/>
        </p:nvSpPr>
        <p:spPr>
          <a:xfrm>
            <a:off x="8063270" y="5065038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Surface inspection: Detecting scratches, dents</a:t>
            </a:r>
            <a:endParaRPr lang="en-US" sz="1300" dirty="0"/>
          </a:p>
        </p:txBody>
      </p:sp>
      <p:sp>
        <p:nvSpPr>
          <p:cNvPr id="27" name="Text 21"/>
          <p:cNvSpPr/>
          <p:nvPr/>
        </p:nvSpPr>
        <p:spPr>
          <a:xfrm>
            <a:off x="8063270" y="5398532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Predictive maintenance: Identifying equipment wear</a:t>
            </a:r>
            <a:endParaRPr lang="en-US" sz="1300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33" y="6014323"/>
            <a:ext cx="427553" cy="427553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1325404" y="6115883"/>
            <a:ext cx="213824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Agriculture</a:t>
            </a:r>
            <a:endParaRPr lang="en-US" sz="1650" dirty="0"/>
          </a:p>
        </p:txBody>
      </p:sp>
      <p:sp>
        <p:nvSpPr>
          <p:cNvPr id="30" name="Text 23"/>
          <p:cNvSpPr/>
          <p:nvPr/>
        </p:nvSpPr>
        <p:spPr>
          <a:xfrm>
            <a:off x="1325404" y="6485811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Crop disease detection from drone/satellite images</a:t>
            </a:r>
            <a:endParaRPr lang="en-US" sz="1300" dirty="0"/>
          </a:p>
        </p:txBody>
      </p:sp>
      <p:sp>
        <p:nvSpPr>
          <p:cNvPr id="31" name="Text 24"/>
          <p:cNvSpPr/>
          <p:nvPr/>
        </p:nvSpPr>
        <p:spPr>
          <a:xfrm>
            <a:off x="1325404" y="6819305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Yield prediction: Estimating harvest quantities</a:t>
            </a:r>
            <a:endParaRPr lang="en-US" sz="1300" dirty="0"/>
          </a:p>
        </p:txBody>
      </p:sp>
      <p:sp>
        <p:nvSpPr>
          <p:cNvPr id="32" name="Text 25"/>
          <p:cNvSpPr/>
          <p:nvPr/>
        </p:nvSpPr>
        <p:spPr>
          <a:xfrm>
            <a:off x="1325404" y="7152799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Precision agriculture: Optimizing fertilizer and water usage</a:t>
            </a:r>
            <a:endParaRPr lang="en-US" sz="1300" dirty="0"/>
          </a:p>
        </p:txBody>
      </p:sp>
      <p:sp>
        <p:nvSpPr>
          <p:cNvPr id="33" name="Text 26"/>
          <p:cNvSpPr/>
          <p:nvPr/>
        </p:nvSpPr>
        <p:spPr>
          <a:xfrm>
            <a:off x="1325404" y="7486293"/>
            <a:ext cx="58828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Food quality control: Detecting contamination</a:t>
            </a:r>
            <a:endParaRPr lang="en-US" sz="1300" dirty="0"/>
          </a:p>
        </p:txBody>
      </p:sp>
      <p:pic>
        <p:nvPicPr>
          <p:cNvPr id="3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1999" y="6014323"/>
            <a:ext cx="427553" cy="427553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8063270" y="6115883"/>
            <a:ext cx="213824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Security and Safety</a:t>
            </a:r>
            <a:endParaRPr lang="en-US" sz="1650" dirty="0"/>
          </a:p>
        </p:txBody>
      </p:sp>
      <p:sp>
        <p:nvSpPr>
          <p:cNvPr id="36" name="Text 28"/>
          <p:cNvSpPr/>
          <p:nvPr/>
        </p:nvSpPr>
        <p:spPr>
          <a:xfrm>
            <a:off x="8063270" y="6485811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Airport security: Detecting prohibited items in X-rays</a:t>
            </a:r>
            <a:endParaRPr lang="en-US" sz="1300" dirty="0"/>
          </a:p>
        </p:txBody>
      </p:sp>
      <p:sp>
        <p:nvSpPr>
          <p:cNvPr id="37" name="Text 29"/>
          <p:cNvSpPr/>
          <p:nvPr/>
        </p:nvSpPr>
        <p:spPr>
          <a:xfrm>
            <a:off x="8063270" y="6819305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Facial recognition: Access control systems</a:t>
            </a:r>
            <a:endParaRPr lang="en-US" sz="1300" dirty="0"/>
          </a:p>
        </p:txBody>
      </p:sp>
      <p:sp>
        <p:nvSpPr>
          <p:cNvPr id="38" name="Text 30"/>
          <p:cNvSpPr/>
          <p:nvPr/>
        </p:nvSpPr>
        <p:spPr>
          <a:xfrm>
            <a:off x="8063270" y="7152799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Video analytics: Monitoring crowds, detecting behavior</a:t>
            </a:r>
            <a:endParaRPr lang="en-US" sz="1300" dirty="0"/>
          </a:p>
        </p:txBody>
      </p:sp>
      <p:sp>
        <p:nvSpPr>
          <p:cNvPr id="39" name="Text 31"/>
          <p:cNvSpPr/>
          <p:nvPr/>
        </p:nvSpPr>
        <p:spPr>
          <a:xfrm>
            <a:off x="8063270" y="7486293"/>
            <a:ext cx="588299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Fire detection: Early warning systems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133" y="337542"/>
            <a:ext cx="3245882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Training Best Practices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91133" y="905232"/>
            <a:ext cx="4312444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Expert's Playbook - How to Train Successfully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91133" y="1442204"/>
            <a:ext cx="2620685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Before You Start - Preparation is Key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91133" y="1772126"/>
            <a:ext cx="6674287" cy="1572101"/>
          </a:xfrm>
          <a:prstGeom prst="roundRect">
            <a:avLst>
              <a:gd name="adj" fmla="val 3280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91133" y="1772126"/>
            <a:ext cx="60960" cy="1572101"/>
          </a:xfrm>
          <a:prstGeom prst="roundRect">
            <a:avLst>
              <a:gd name="adj" fmla="val 84596"/>
            </a:avLst>
          </a:prstGeom>
          <a:solidFill>
            <a:srgbClr val="0079FA"/>
          </a:solidFill>
          <a:ln/>
        </p:spPr>
      </p:sp>
      <p:sp>
        <p:nvSpPr>
          <p:cNvPr id="7" name="Text 5"/>
          <p:cNvSpPr/>
          <p:nvPr/>
        </p:nvSpPr>
        <p:spPr>
          <a:xfrm>
            <a:off x="690086" y="1910120"/>
            <a:ext cx="1551265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1. Data Quality Check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90086" y="2224683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Garbage in, garbage out: Poor data = poor model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90086" y="2531507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Balance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Equal examples of each class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90086" y="2770703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Diversity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Represent real-world conditions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690086" y="3009900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Cleanliness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Remove duplicates, fix labels</a:t>
            </a:r>
            <a:endParaRPr lang="en-US" sz="950" dirty="0"/>
          </a:p>
        </p:txBody>
      </p:sp>
      <p:sp>
        <p:nvSpPr>
          <p:cNvPr id="12" name="Shape 10"/>
          <p:cNvSpPr/>
          <p:nvPr/>
        </p:nvSpPr>
        <p:spPr>
          <a:xfrm>
            <a:off x="491133" y="3466981"/>
            <a:ext cx="6674287" cy="1265277"/>
          </a:xfrm>
          <a:prstGeom prst="roundRect">
            <a:avLst>
              <a:gd name="adj" fmla="val 4076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91133" y="3466981"/>
            <a:ext cx="60960" cy="1265277"/>
          </a:xfrm>
          <a:prstGeom prst="roundRect">
            <a:avLst>
              <a:gd name="adj" fmla="val 84596"/>
            </a:avLst>
          </a:prstGeom>
          <a:solidFill>
            <a:srgbClr val="0079FA"/>
          </a:solidFill>
          <a:ln/>
        </p:spPr>
      </p:sp>
      <p:sp>
        <p:nvSpPr>
          <p:cNvPr id="14" name="Text 12"/>
          <p:cNvSpPr/>
          <p:nvPr/>
        </p:nvSpPr>
        <p:spPr>
          <a:xfrm>
            <a:off x="690086" y="3604974"/>
            <a:ext cx="153471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2. Hardware Setup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90086" y="3919538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GPU is essential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10-100x faster than CPU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690086" y="4158734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Memory considerations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Batch size depends on GPU memory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690086" y="4397931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Cloud options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AWS, Google Cloud, Azure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7472601" y="1442204"/>
            <a:ext cx="3289340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During Training - Monitoring and Adjustments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472601" y="1772126"/>
            <a:ext cx="6674287" cy="1504474"/>
          </a:xfrm>
          <a:prstGeom prst="roundRect">
            <a:avLst>
              <a:gd name="adj" fmla="val 3428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72601" y="1772126"/>
            <a:ext cx="60960" cy="1504474"/>
          </a:xfrm>
          <a:prstGeom prst="roundRect">
            <a:avLst>
              <a:gd name="adj" fmla="val 84596"/>
            </a:avLst>
          </a:prstGeom>
          <a:solidFill>
            <a:srgbClr val="0079FA"/>
          </a:solidFill>
          <a:ln/>
        </p:spPr>
      </p:sp>
      <p:sp>
        <p:nvSpPr>
          <p:cNvPr id="21" name="Text 19"/>
          <p:cNvSpPr/>
          <p:nvPr/>
        </p:nvSpPr>
        <p:spPr>
          <a:xfrm>
            <a:off x="7671554" y="1910120"/>
            <a:ext cx="186737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3. Learning Rate Selection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7671554" y="2224683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Too high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Model jumps around, never converges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7671554" y="2463879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Too low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Training takes forever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7671554" y="2703076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Sweet spot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Usually between 0.001 and 0.1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7671554" y="2942273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Strategy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Start high, reduce when progress stalls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7472601" y="3399353"/>
            <a:ext cx="6674287" cy="1265277"/>
          </a:xfrm>
          <a:prstGeom prst="roundRect">
            <a:avLst>
              <a:gd name="adj" fmla="val 4076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472601" y="3399353"/>
            <a:ext cx="60960" cy="1265277"/>
          </a:xfrm>
          <a:prstGeom prst="roundRect">
            <a:avLst>
              <a:gd name="adj" fmla="val 84596"/>
            </a:avLst>
          </a:prstGeom>
          <a:solidFill>
            <a:srgbClr val="0079FA"/>
          </a:solidFill>
          <a:ln/>
        </p:spPr>
      </p:sp>
      <p:sp>
        <p:nvSpPr>
          <p:cNvPr id="28" name="Text 26"/>
          <p:cNvSpPr/>
          <p:nvPr/>
        </p:nvSpPr>
        <p:spPr>
          <a:xfrm>
            <a:off x="7671554" y="3537347"/>
            <a:ext cx="159472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4. Monitor Key Metrics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7671554" y="3851910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Training vs. Validation Loss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Check for overfitting</a:t>
            </a:r>
            <a:endParaRPr lang="en-US" sz="950" dirty="0"/>
          </a:p>
        </p:txBody>
      </p:sp>
      <p:sp>
        <p:nvSpPr>
          <p:cNvPr id="30" name="Text 28"/>
          <p:cNvSpPr/>
          <p:nvPr/>
        </p:nvSpPr>
        <p:spPr>
          <a:xfrm>
            <a:off x="7671554" y="4091107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Accuracy Curves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Should increase over time</a:t>
            </a:r>
            <a:endParaRPr lang="en-US" sz="950" dirty="0"/>
          </a:p>
        </p:txBody>
      </p:sp>
      <p:sp>
        <p:nvSpPr>
          <p:cNvPr id="31" name="Text 29"/>
          <p:cNvSpPr/>
          <p:nvPr/>
        </p:nvSpPr>
        <p:spPr>
          <a:xfrm>
            <a:off x="7671554" y="4330303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Gradient Norms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Check for vanishing/exploding gradients</a:t>
            </a:r>
            <a:endParaRPr lang="en-US" sz="950" dirty="0"/>
          </a:p>
        </p:txBody>
      </p:sp>
      <p:sp>
        <p:nvSpPr>
          <p:cNvPr id="32" name="Shape 30"/>
          <p:cNvSpPr/>
          <p:nvPr/>
        </p:nvSpPr>
        <p:spPr>
          <a:xfrm>
            <a:off x="7472601" y="4787384"/>
            <a:ext cx="6674287" cy="1265277"/>
          </a:xfrm>
          <a:prstGeom prst="roundRect">
            <a:avLst>
              <a:gd name="adj" fmla="val 4076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472601" y="4787384"/>
            <a:ext cx="60960" cy="1265277"/>
          </a:xfrm>
          <a:prstGeom prst="roundRect">
            <a:avLst>
              <a:gd name="adj" fmla="val 84596"/>
            </a:avLst>
          </a:prstGeom>
          <a:solidFill>
            <a:srgbClr val="0079FA"/>
          </a:solidFill>
          <a:ln/>
        </p:spPr>
      </p:sp>
      <p:sp>
        <p:nvSpPr>
          <p:cNvPr id="34" name="Text 32"/>
          <p:cNvSpPr/>
          <p:nvPr/>
        </p:nvSpPr>
        <p:spPr>
          <a:xfrm>
            <a:off x="7671554" y="4925378"/>
            <a:ext cx="187725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5. Early Stopping Strategy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7671554" y="5239941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Save best model based on validation performance</a:t>
            </a:r>
            <a:endParaRPr lang="en-US" sz="950" dirty="0"/>
          </a:p>
        </p:txBody>
      </p:sp>
      <p:sp>
        <p:nvSpPr>
          <p:cNvPr id="36" name="Text 34"/>
          <p:cNvSpPr/>
          <p:nvPr/>
        </p:nvSpPr>
        <p:spPr>
          <a:xfrm>
            <a:off x="7671554" y="5479137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Stop training when validation stops improving</a:t>
            </a:r>
            <a:endParaRPr lang="en-US" sz="950" dirty="0"/>
          </a:p>
        </p:txBody>
      </p:sp>
      <p:sp>
        <p:nvSpPr>
          <p:cNvPr id="37" name="Text 35"/>
          <p:cNvSpPr/>
          <p:nvPr/>
        </p:nvSpPr>
        <p:spPr>
          <a:xfrm>
            <a:off x="7671554" y="5718334"/>
            <a:ext cx="633734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Prevents wasting time and overfitting</a:t>
            </a:r>
            <a:endParaRPr lang="en-US" sz="950" dirty="0"/>
          </a:p>
        </p:txBody>
      </p:sp>
      <p:sp>
        <p:nvSpPr>
          <p:cNvPr id="38" name="Text 36"/>
          <p:cNvSpPr/>
          <p:nvPr/>
        </p:nvSpPr>
        <p:spPr>
          <a:xfrm>
            <a:off x="491133" y="6374844"/>
            <a:ext cx="3106341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After Training - Evaluation and Deployment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491133" y="6873478"/>
            <a:ext cx="153471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6. Thorough Testing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491133" y="7188041"/>
            <a:ext cx="66742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Test on completely unseen data</a:t>
            </a:r>
            <a:endParaRPr lang="en-US" sz="950" dirty="0"/>
          </a:p>
        </p:txBody>
      </p:sp>
      <p:sp>
        <p:nvSpPr>
          <p:cNvPr id="41" name="Text 39"/>
          <p:cNvSpPr/>
          <p:nvPr/>
        </p:nvSpPr>
        <p:spPr>
          <a:xfrm>
            <a:off x="491133" y="7427238"/>
            <a:ext cx="66742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Check performance across different subgroups</a:t>
            </a:r>
            <a:endParaRPr lang="en-US" sz="950" dirty="0"/>
          </a:p>
        </p:txBody>
      </p:sp>
      <p:sp>
        <p:nvSpPr>
          <p:cNvPr id="42" name="Text 40"/>
          <p:cNvSpPr/>
          <p:nvPr/>
        </p:nvSpPr>
        <p:spPr>
          <a:xfrm>
            <a:off x="491133" y="7666434"/>
            <a:ext cx="66742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Look for bias and fairness issues</a:t>
            </a:r>
            <a:endParaRPr lang="en-US" sz="950" dirty="0"/>
          </a:p>
        </p:txBody>
      </p:sp>
      <p:sp>
        <p:nvSpPr>
          <p:cNvPr id="43" name="Text 41"/>
          <p:cNvSpPr/>
          <p:nvPr/>
        </p:nvSpPr>
        <p:spPr>
          <a:xfrm>
            <a:off x="7472601" y="6873478"/>
            <a:ext cx="1763792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7. Real-World Validation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7472601" y="7188041"/>
            <a:ext cx="66742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Deploy in controlled environment first</a:t>
            </a:r>
            <a:endParaRPr lang="en-US" sz="950" dirty="0"/>
          </a:p>
        </p:txBody>
      </p:sp>
      <p:sp>
        <p:nvSpPr>
          <p:cNvPr id="45" name="Text 43"/>
          <p:cNvSpPr/>
          <p:nvPr/>
        </p:nvSpPr>
        <p:spPr>
          <a:xfrm>
            <a:off x="7472601" y="7427238"/>
            <a:ext cx="66742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Monitor performance in production</a:t>
            </a:r>
            <a:endParaRPr lang="en-US" sz="950" dirty="0"/>
          </a:p>
        </p:txBody>
      </p:sp>
      <p:sp>
        <p:nvSpPr>
          <p:cNvPr id="46" name="Text 44"/>
          <p:cNvSpPr/>
          <p:nvPr/>
        </p:nvSpPr>
        <p:spPr>
          <a:xfrm>
            <a:off x="7472601" y="7666434"/>
            <a:ext cx="66742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Have fallback plans ready</a:t>
            </a:r>
            <a:endParaRPr lang="en-US" sz="9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011" y="320397"/>
            <a:ext cx="3874532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Debugging Neural Networks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66011" y="859155"/>
            <a:ext cx="4377809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When Things Go Wrong - The Troubleshooter's Guide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466011" y="1252299"/>
            <a:ext cx="6790968" cy="2635687"/>
          </a:xfrm>
          <a:prstGeom prst="roundRect">
            <a:avLst>
              <a:gd name="adj" fmla="val 1857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66011" y="1252299"/>
            <a:ext cx="60960" cy="2635687"/>
          </a:xfrm>
          <a:prstGeom prst="roundRect">
            <a:avLst>
              <a:gd name="adj" fmla="val 80279"/>
            </a:avLst>
          </a:prstGeom>
          <a:solidFill>
            <a:srgbClr val="0079FA"/>
          </a:solidFill>
          <a:ln/>
        </p:spPr>
      </p:sp>
      <p:sp>
        <p:nvSpPr>
          <p:cNvPr id="6" name="Text 4"/>
          <p:cNvSpPr/>
          <p:nvPr/>
        </p:nvSpPr>
        <p:spPr>
          <a:xfrm>
            <a:off x="658654" y="1383983"/>
            <a:ext cx="2163247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Problem 1: Loss Not Decreasing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658654" y="1635800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Symptoms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Loss stays flat or increases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658654" y="1892141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Possible Causes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658654" y="2148483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Learning rate too high or too low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658654" y="2375654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Wrong loss function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658654" y="2602825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Data preprocessing issues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658654" y="2859167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Debug Steps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658654" y="3115508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Try different learning rates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658654" y="3342680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Verify data labels are correct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658654" y="3569851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Check if model can overfit small dataset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7373422" y="1252299"/>
            <a:ext cx="6790968" cy="2635687"/>
          </a:xfrm>
          <a:prstGeom prst="roundRect">
            <a:avLst>
              <a:gd name="adj" fmla="val 1857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73422" y="1252299"/>
            <a:ext cx="60960" cy="2635687"/>
          </a:xfrm>
          <a:prstGeom prst="roundRect">
            <a:avLst>
              <a:gd name="adj" fmla="val 80279"/>
            </a:avLst>
          </a:prstGeom>
          <a:solidFill>
            <a:srgbClr val="0079FA"/>
          </a:solidFill>
          <a:ln/>
        </p:spPr>
      </p:sp>
      <p:sp>
        <p:nvSpPr>
          <p:cNvPr id="18" name="Text 16"/>
          <p:cNvSpPr/>
          <p:nvPr/>
        </p:nvSpPr>
        <p:spPr>
          <a:xfrm>
            <a:off x="7566065" y="1383983"/>
            <a:ext cx="2432209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Problem 2: Loss Explodes to Infinity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566065" y="1635800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Symptoms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Loss becomes NaN or very large numbers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7566065" y="1892141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Cause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Exploding gradients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7566065" y="2148483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Solutions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7566065" y="2404824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Reduce learning rate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7566065" y="2631996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Add gradient clipping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7566065" y="2859167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Check weight initialization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466011" y="4004429"/>
            <a:ext cx="6790968" cy="2152174"/>
          </a:xfrm>
          <a:prstGeom prst="roundRect">
            <a:avLst>
              <a:gd name="adj" fmla="val 2274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466011" y="4004429"/>
            <a:ext cx="60960" cy="2152174"/>
          </a:xfrm>
          <a:prstGeom prst="roundRect">
            <a:avLst>
              <a:gd name="adj" fmla="val 80279"/>
            </a:avLst>
          </a:prstGeom>
          <a:solidFill>
            <a:srgbClr val="0079FA"/>
          </a:solidFill>
          <a:ln/>
        </p:spPr>
      </p:sp>
      <p:sp>
        <p:nvSpPr>
          <p:cNvPr id="27" name="Text 25"/>
          <p:cNvSpPr/>
          <p:nvPr/>
        </p:nvSpPr>
        <p:spPr>
          <a:xfrm>
            <a:off x="658654" y="4136112"/>
            <a:ext cx="3424595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Problem 3: Training Accuracy High, Validation Low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658654" y="4387929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Symptoms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Large gap between train/validation performance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658654" y="4644271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Cause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Overfitting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658654" y="4900613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Solutions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658654" y="5156954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Add dropout or regularization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658654" y="5384125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Reduce model complexity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658654" y="5611297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Get more training data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658654" y="5838468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Improve data augmentation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7373422" y="4004429"/>
            <a:ext cx="6790968" cy="2152174"/>
          </a:xfrm>
          <a:prstGeom prst="roundRect">
            <a:avLst>
              <a:gd name="adj" fmla="val 2274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373422" y="4004429"/>
            <a:ext cx="60960" cy="2152174"/>
          </a:xfrm>
          <a:prstGeom prst="roundRect">
            <a:avLst>
              <a:gd name="adj" fmla="val 80279"/>
            </a:avLst>
          </a:prstGeom>
          <a:solidFill>
            <a:srgbClr val="0079FA"/>
          </a:solidFill>
          <a:ln/>
        </p:spPr>
      </p:sp>
      <p:sp>
        <p:nvSpPr>
          <p:cNvPr id="37" name="Text 35"/>
          <p:cNvSpPr/>
          <p:nvPr/>
        </p:nvSpPr>
        <p:spPr>
          <a:xfrm>
            <a:off x="7566065" y="4136112"/>
            <a:ext cx="3681651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Problem 4: Both Training and Validation Accuracy Low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7566065" y="4387929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Symptoms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Model performs poorly on everything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7566065" y="4644271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Cause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Underfitting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7566065" y="4900613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Solutions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7566065" y="5156954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Increase model complexity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7566065" y="5384125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Train for more epochs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7566065" y="5611297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Reduce regularization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7566065" y="5838468"/>
            <a:ext cx="646664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Check for data quality issues</a:t>
            </a:r>
            <a:endParaRPr lang="en-US" sz="900" dirty="0"/>
          </a:p>
        </p:txBody>
      </p:sp>
      <p:sp>
        <p:nvSpPr>
          <p:cNvPr id="45" name="Shape 43"/>
          <p:cNvSpPr/>
          <p:nvPr/>
        </p:nvSpPr>
        <p:spPr>
          <a:xfrm>
            <a:off x="466011" y="6287572"/>
            <a:ext cx="13698379" cy="1637943"/>
          </a:xfrm>
          <a:prstGeom prst="roundRect">
            <a:avLst>
              <a:gd name="adj" fmla="val 2988"/>
            </a:avLst>
          </a:prstGeom>
          <a:solidFill>
            <a:srgbClr val="B6D6FC"/>
          </a:solidFill>
          <a:ln/>
        </p:spPr>
      </p:sp>
      <p:pic>
        <p:nvPicPr>
          <p:cNvPr id="4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454" y="6435090"/>
            <a:ext cx="182047" cy="145613"/>
          </a:xfrm>
          <a:prstGeom prst="rect">
            <a:avLst/>
          </a:prstGeom>
        </p:spPr>
      </p:pic>
      <p:sp>
        <p:nvSpPr>
          <p:cNvPr id="47" name="Text 44"/>
          <p:cNvSpPr/>
          <p:nvPr/>
        </p:nvSpPr>
        <p:spPr>
          <a:xfrm>
            <a:off x="880943" y="6433066"/>
            <a:ext cx="1638657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Debugging Process:</a:t>
            </a:r>
            <a:endParaRPr lang="en-US" sz="1100" dirty="0"/>
          </a:p>
        </p:txBody>
      </p:sp>
      <p:sp>
        <p:nvSpPr>
          <p:cNvPr id="48" name="Text 45"/>
          <p:cNvSpPr/>
          <p:nvPr/>
        </p:nvSpPr>
        <p:spPr>
          <a:xfrm>
            <a:off x="880943" y="6731437"/>
            <a:ext cx="1316700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1"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Start Simple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Use simple model that definitely should work</a:t>
            </a:r>
            <a:endParaRPr lang="en-US" sz="900" dirty="0"/>
          </a:p>
        </p:txBody>
      </p:sp>
      <p:sp>
        <p:nvSpPr>
          <p:cNvPr id="49" name="Text 46"/>
          <p:cNvSpPr/>
          <p:nvPr/>
        </p:nvSpPr>
        <p:spPr>
          <a:xfrm>
            <a:off x="880943" y="6958608"/>
            <a:ext cx="1316700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Overfit Small Dataset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Can your model memorize 100 examples?</a:t>
            </a:r>
            <a:endParaRPr lang="en-US" sz="900" dirty="0"/>
          </a:p>
        </p:txBody>
      </p:sp>
      <p:sp>
        <p:nvSpPr>
          <p:cNvPr id="50" name="Text 47"/>
          <p:cNvSpPr/>
          <p:nvPr/>
        </p:nvSpPr>
        <p:spPr>
          <a:xfrm>
            <a:off x="880943" y="7185779"/>
            <a:ext cx="1316700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Add Complexity Gradually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Increase model size step by step</a:t>
            </a:r>
            <a:endParaRPr lang="en-US" sz="900" dirty="0"/>
          </a:p>
        </p:txBody>
      </p:sp>
      <p:sp>
        <p:nvSpPr>
          <p:cNvPr id="51" name="Text 48"/>
          <p:cNvSpPr/>
          <p:nvPr/>
        </p:nvSpPr>
        <p:spPr>
          <a:xfrm>
            <a:off x="880943" y="7412950"/>
            <a:ext cx="1316700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4"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Monitor Everything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Plot losses, gradients, activations</a:t>
            </a:r>
            <a:endParaRPr lang="en-US" sz="900" dirty="0"/>
          </a:p>
        </p:txBody>
      </p:sp>
      <p:sp>
        <p:nvSpPr>
          <p:cNvPr id="52" name="Text 49"/>
          <p:cNvSpPr/>
          <p:nvPr/>
        </p:nvSpPr>
        <p:spPr>
          <a:xfrm>
            <a:off x="880943" y="7640122"/>
            <a:ext cx="1316700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5"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Compare to Baselines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How does it compare to simple methods?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863" y="427553"/>
            <a:ext cx="5395674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What is Supervised Learning?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21863" y="1146572"/>
            <a:ext cx="519469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Learning with a Teacher - Like Learning to Drive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21863" y="1811060"/>
            <a:ext cx="6503670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Real-Life Analogy: Learning to Drive a Car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21863" y="2199680"/>
            <a:ext cx="6503670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What you see (road, signs, other cars)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21863" y="2502813"/>
            <a:ext cx="6503670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Output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What you should do (brake, turn, accelerate)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21863" y="2805946"/>
            <a:ext cx="6503670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Teacher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Driving instructor who tells you "correct" or "wrong"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21863" y="3194566"/>
            <a:ext cx="6503670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 deep learning terms: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21863" y="3583186"/>
            <a:ext cx="6503670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Images, text, audio data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21863" y="3886319"/>
            <a:ext cx="6503670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Output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Categories, predictions, classifications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21863" y="4189452"/>
            <a:ext cx="6503670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Teacher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Labeled training data (correct answers)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21863" y="4492585"/>
            <a:ext cx="6503670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Learn to make correct predictions on new, unseen data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512487" y="1826538"/>
            <a:ext cx="221908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Examples You Use Daily: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512487" y="2244328"/>
            <a:ext cx="6503670" cy="605195"/>
          </a:xfrm>
          <a:prstGeom prst="roundRect">
            <a:avLst>
              <a:gd name="adj" fmla="val 10790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90723" y="2422565"/>
            <a:ext cx="6147197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Photo tagging on Instagram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7512487" y="3004899"/>
            <a:ext cx="6503670" cy="605195"/>
          </a:xfrm>
          <a:prstGeom prst="roundRect">
            <a:avLst>
              <a:gd name="adj" fmla="val 10790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90723" y="3183136"/>
            <a:ext cx="6147197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Email spam detection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512487" y="3765471"/>
            <a:ext cx="6503670" cy="605195"/>
          </a:xfrm>
          <a:prstGeom prst="roundRect">
            <a:avLst>
              <a:gd name="adj" fmla="val 10790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90723" y="3943707"/>
            <a:ext cx="6147197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Voice assistants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512487" y="4526042"/>
            <a:ext cx="6503670" cy="605195"/>
          </a:xfrm>
          <a:prstGeom prst="roundRect">
            <a:avLst>
              <a:gd name="adj" fmla="val 10790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90723" y="4704278"/>
            <a:ext cx="6147197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Medical image diagnosis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7512487" y="5286613"/>
            <a:ext cx="6503670" cy="605195"/>
          </a:xfrm>
          <a:prstGeom prst="roundRect">
            <a:avLst>
              <a:gd name="adj" fmla="val 10790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690723" y="5464850"/>
            <a:ext cx="6147197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Netflix recommendations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512487" y="6066711"/>
            <a:ext cx="6503670" cy="1579483"/>
          </a:xfrm>
          <a:prstGeom prst="roundRect">
            <a:avLst>
              <a:gd name="adj" fmla="val 4134"/>
            </a:avLst>
          </a:prstGeom>
          <a:solidFill>
            <a:srgbClr val="B6D6FC"/>
          </a:solidFill>
          <a:ln/>
        </p:spPr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7863" y="6273760"/>
            <a:ext cx="242888" cy="194310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8066127" y="6260902"/>
            <a:ext cx="198203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Industry Applications: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8066127" y="6659166"/>
            <a:ext cx="579465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Oil &amp; Gas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Analyzing seismic data to find oil deposits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8066127" y="6962299"/>
            <a:ext cx="579465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Manufacturing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Quality control on assembly lines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8066127" y="7265432"/>
            <a:ext cx="579465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Agriculture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Identifying crop diseases from drone images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488" y="327541"/>
            <a:ext cx="3786545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Future of CNN Training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76488" y="878443"/>
            <a:ext cx="411372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What's Next - Emerging Trends and Technologies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76488" y="1399461"/>
            <a:ext cx="1489115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Current Trends: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476488" y="1719501"/>
            <a:ext cx="6693456" cy="1657707"/>
          </a:xfrm>
          <a:prstGeom prst="roundRect">
            <a:avLst>
              <a:gd name="adj" fmla="val 3019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76488" y="1719501"/>
            <a:ext cx="60960" cy="1657707"/>
          </a:xfrm>
          <a:prstGeom prst="roundRect">
            <a:avLst>
              <a:gd name="adj" fmla="val 82083"/>
            </a:avLst>
          </a:prstGeom>
          <a:solidFill>
            <a:srgbClr val="0079FA"/>
          </a:solidFill>
          <a:ln/>
        </p:spPr>
      </p:sp>
      <p:sp>
        <p:nvSpPr>
          <p:cNvPr id="7" name="Text 5"/>
          <p:cNvSpPr/>
          <p:nvPr/>
        </p:nvSpPr>
        <p:spPr>
          <a:xfrm>
            <a:off x="671751" y="1853803"/>
            <a:ext cx="3045023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1. Automated Architecture Search (AutoML)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671751" y="2158960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Concept: AI designing AI architectures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671751" y="2456736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Analogy: Architect AI that designs buildings automatically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671751" y="2754511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Benefits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Finds architectures humans wouldn't think of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671751" y="3052286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Examples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EfficientNet, found by neural architecture search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476488" y="3496270"/>
            <a:ext cx="6693456" cy="1359932"/>
          </a:xfrm>
          <a:prstGeom prst="roundRect">
            <a:avLst>
              <a:gd name="adj" fmla="val 3679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76488" y="3496270"/>
            <a:ext cx="60960" cy="1359932"/>
          </a:xfrm>
          <a:prstGeom prst="roundRect">
            <a:avLst>
              <a:gd name="adj" fmla="val 82083"/>
            </a:avLst>
          </a:prstGeom>
          <a:solidFill>
            <a:srgbClr val="0079FA"/>
          </a:solidFill>
          <a:ln/>
        </p:spPr>
      </p:sp>
      <p:sp>
        <p:nvSpPr>
          <p:cNvPr id="14" name="Text 12"/>
          <p:cNvSpPr/>
          <p:nvPr/>
        </p:nvSpPr>
        <p:spPr>
          <a:xfrm>
            <a:off x="671751" y="3630573"/>
            <a:ext cx="3056215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2. Transfer Learning and Pre-trained Models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671751" y="3935730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Trend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Don't train from scratch, start with proven models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671751" y="4233505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Impact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Democratizing AI - smaller companies can compete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671751" y="4531281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Examples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BERT for text, ResNet for images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476488" y="4975265"/>
            <a:ext cx="6693456" cy="1228963"/>
          </a:xfrm>
          <a:prstGeom prst="roundRect">
            <a:avLst>
              <a:gd name="adj" fmla="val 4072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76488" y="4975265"/>
            <a:ext cx="60960" cy="1228963"/>
          </a:xfrm>
          <a:prstGeom prst="roundRect">
            <a:avLst>
              <a:gd name="adj" fmla="val 82083"/>
            </a:avLst>
          </a:prstGeom>
          <a:solidFill>
            <a:srgbClr val="0079FA"/>
          </a:solidFill>
          <a:ln/>
        </p:spPr>
      </p:sp>
      <p:sp>
        <p:nvSpPr>
          <p:cNvPr id="20" name="Text 18"/>
          <p:cNvSpPr/>
          <p:nvPr/>
        </p:nvSpPr>
        <p:spPr>
          <a:xfrm>
            <a:off x="671751" y="5109567"/>
            <a:ext cx="1489115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3. Efficient Training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671751" y="5414724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Mixed Precision Training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Use both 16-bit and 32-bit numbers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671751" y="5647015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Gradient Checkpointing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Trade computation for memory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671751" y="5879306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Distributed Training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Use many GPUs/computers together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7468076" y="1399461"/>
            <a:ext cx="1644253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Emerging Technologies: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7468076" y="1719501"/>
            <a:ext cx="6693456" cy="1359932"/>
          </a:xfrm>
          <a:prstGeom prst="roundRect">
            <a:avLst>
              <a:gd name="adj" fmla="val 3679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468076" y="1719501"/>
            <a:ext cx="60960" cy="1359932"/>
          </a:xfrm>
          <a:prstGeom prst="roundRect">
            <a:avLst>
              <a:gd name="adj" fmla="val 82083"/>
            </a:avLst>
          </a:prstGeom>
          <a:solidFill>
            <a:srgbClr val="0079FA"/>
          </a:solidFill>
          <a:ln/>
        </p:spPr>
      </p:sp>
      <p:sp>
        <p:nvSpPr>
          <p:cNvPr id="27" name="Text 25"/>
          <p:cNvSpPr/>
          <p:nvPr/>
        </p:nvSpPr>
        <p:spPr>
          <a:xfrm>
            <a:off x="7663339" y="1853803"/>
            <a:ext cx="2000012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4. Vision Transformers (ViTs)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7663339" y="2158960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Innovation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Applying transformer architecture (from NLP) to vision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7663339" y="2456736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Potential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Might replace CNNs for some applications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7663339" y="2754511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Challenge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Need even more data to train effectively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7468076" y="3198495"/>
            <a:ext cx="6693456" cy="1359932"/>
          </a:xfrm>
          <a:prstGeom prst="roundRect">
            <a:avLst>
              <a:gd name="adj" fmla="val 3679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468076" y="3198495"/>
            <a:ext cx="60960" cy="1359932"/>
          </a:xfrm>
          <a:prstGeom prst="roundRect">
            <a:avLst>
              <a:gd name="adj" fmla="val 82083"/>
            </a:avLst>
          </a:prstGeom>
          <a:solidFill>
            <a:srgbClr val="0079FA"/>
          </a:solidFill>
          <a:ln/>
        </p:spPr>
      </p:sp>
      <p:sp>
        <p:nvSpPr>
          <p:cNvPr id="33" name="Text 31"/>
          <p:cNvSpPr/>
          <p:nvPr/>
        </p:nvSpPr>
        <p:spPr>
          <a:xfrm>
            <a:off x="7663339" y="3332798"/>
            <a:ext cx="1918930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5. Self-Supervised Learning</a:t>
            </a:r>
            <a:endParaRPr lang="en-US" sz="1150" dirty="0"/>
          </a:p>
        </p:txBody>
      </p:sp>
      <p:sp>
        <p:nvSpPr>
          <p:cNvPr id="34" name="Text 32"/>
          <p:cNvSpPr/>
          <p:nvPr/>
        </p:nvSpPr>
        <p:spPr>
          <a:xfrm>
            <a:off x="7663339" y="3637955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Learn without labeled data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7663339" y="3935730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Method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Create artificial tasks from unlabeled data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7663339" y="4233505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Impact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Could solve the data labeling bottleneck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7468076" y="4677489"/>
            <a:ext cx="6693456" cy="1359932"/>
          </a:xfrm>
          <a:prstGeom prst="roundRect">
            <a:avLst>
              <a:gd name="adj" fmla="val 3679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7468076" y="4677489"/>
            <a:ext cx="60960" cy="1359932"/>
          </a:xfrm>
          <a:prstGeom prst="roundRect">
            <a:avLst>
              <a:gd name="adj" fmla="val 82083"/>
            </a:avLst>
          </a:prstGeom>
          <a:solidFill>
            <a:srgbClr val="0079FA"/>
          </a:solidFill>
          <a:ln/>
        </p:spPr>
      </p:sp>
      <p:sp>
        <p:nvSpPr>
          <p:cNvPr id="39" name="Text 37"/>
          <p:cNvSpPr/>
          <p:nvPr/>
        </p:nvSpPr>
        <p:spPr>
          <a:xfrm>
            <a:off x="7663339" y="4811792"/>
            <a:ext cx="2495312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6. Neural Architecture Search (NAS)</a:t>
            </a:r>
            <a:endParaRPr lang="en-US" sz="1150" dirty="0"/>
          </a:p>
        </p:txBody>
      </p:sp>
      <p:sp>
        <p:nvSpPr>
          <p:cNvPr id="40" name="Text 38"/>
          <p:cNvSpPr/>
          <p:nvPr/>
        </p:nvSpPr>
        <p:spPr>
          <a:xfrm>
            <a:off x="7663339" y="5116949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Automation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Let AI find the best architecture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7663339" y="5414724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Efficiency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Focus on mobile and edge devices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7663339" y="5712500"/>
            <a:ext cx="636389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Sustainability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Reduce energy consumption</a:t>
            </a:r>
            <a:endParaRPr lang="en-US" sz="900" dirty="0"/>
          </a:p>
        </p:txBody>
      </p:sp>
      <p:sp>
        <p:nvSpPr>
          <p:cNvPr id="43" name="Shape 41"/>
          <p:cNvSpPr/>
          <p:nvPr/>
        </p:nvSpPr>
        <p:spPr>
          <a:xfrm>
            <a:off x="476488" y="6472118"/>
            <a:ext cx="13677424" cy="1442680"/>
          </a:xfrm>
          <a:prstGeom prst="roundRect">
            <a:avLst>
              <a:gd name="adj" fmla="val 3468"/>
            </a:avLst>
          </a:prstGeom>
          <a:solidFill>
            <a:srgbClr val="B6D6FC"/>
          </a:solidFill>
          <a:ln/>
        </p:spPr>
      </p:sp>
      <p:pic>
        <p:nvPicPr>
          <p:cNvPr id="4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551" y="6627852"/>
            <a:ext cx="186095" cy="148828"/>
          </a:xfrm>
          <a:prstGeom prst="rect">
            <a:avLst/>
          </a:prstGeom>
        </p:spPr>
      </p:pic>
      <p:sp>
        <p:nvSpPr>
          <p:cNvPr id="45" name="Text 42"/>
          <p:cNvSpPr/>
          <p:nvPr/>
        </p:nvSpPr>
        <p:spPr>
          <a:xfrm>
            <a:off x="900708" y="6620947"/>
            <a:ext cx="1489115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Bigger Picture:</a:t>
            </a:r>
            <a:endParaRPr lang="en-US" sz="1150" dirty="0"/>
          </a:p>
        </p:txBody>
      </p:sp>
      <p:sp>
        <p:nvSpPr>
          <p:cNvPr id="46" name="Text 43"/>
          <p:cNvSpPr/>
          <p:nvPr/>
        </p:nvSpPr>
        <p:spPr>
          <a:xfrm>
            <a:off x="900708" y="6926104"/>
            <a:ext cx="13134142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AI is becoming more accessible</a:t>
            </a:r>
            <a:endParaRPr lang="en-US" sz="900" dirty="0"/>
          </a:p>
        </p:txBody>
      </p:sp>
      <p:sp>
        <p:nvSpPr>
          <p:cNvPr id="47" name="Text 44"/>
          <p:cNvSpPr/>
          <p:nvPr/>
        </p:nvSpPr>
        <p:spPr>
          <a:xfrm>
            <a:off x="900708" y="7158395"/>
            <a:ext cx="13134142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Focus shifting from "can it work?" to "how efficiently?"</a:t>
            </a:r>
            <a:endParaRPr lang="en-US" sz="900" dirty="0"/>
          </a:p>
        </p:txBody>
      </p:sp>
      <p:sp>
        <p:nvSpPr>
          <p:cNvPr id="48" name="Text 45"/>
          <p:cNvSpPr/>
          <p:nvPr/>
        </p:nvSpPr>
        <p:spPr>
          <a:xfrm>
            <a:off x="900708" y="7390686"/>
            <a:ext cx="13134142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Integration with other AI fields (NLP, robotics)</a:t>
            </a:r>
            <a:endParaRPr lang="en-US" sz="900" dirty="0"/>
          </a:p>
        </p:txBody>
      </p:sp>
      <p:sp>
        <p:nvSpPr>
          <p:cNvPr id="49" name="Text 46"/>
          <p:cNvSpPr/>
          <p:nvPr/>
        </p:nvSpPr>
        <p:spPr>
          <a:xfrm>
            <a:off x="900708" y="7622977"/>
            <a:ext cx="13134142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Emphasis on ethical AI and fairness</a:t>
            </a:r>
            <a:endParaRPr lang="en-US" sz="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40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513284"/>
            <a:ext cx="58909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Your Deep Learning Journey - What We've Learned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396835" y="1972270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Big Picture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396835" y="2307074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We've covered the complete journey from raw images to intelligent decisions: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396835" y="2614493"/>
            <a:ext cx="143220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Core Concepts Mastered: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396835" y="2918341"/>
            <a:ext cx="4546044" cy="297656"/>
          </a:xfrm>
          <a:prstGeom prst="roundRect">
            <a:avLst>
              <a:gd name="adj" fmla="val 480089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595443" y="2974181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496014" y="331517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CNN Architecture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96014" y="3529727"/>
            <a:ext cx="434768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How layers work together like an assembly line</a:t>
            </a:r>
            <a:endParaRPr lang="en-US" sz="750" dirty="0"/>
          </a:p>
        </p:txBody>
      </p:sp>
      <p:sp>
        <p:nvSpPr>
          <p:cNvPr id="11" name="Shape 8"/>
          <p:cNvSpPr/>
          <p:nvPr/>
        </p:nvSpPr>
        <p:spPr>
          <a:xfrm>
            <a:off x="5042059" y="2918341"/>
            <a:ext cx="4546163" cy="297656"/>
          </a:xfrm>
          <a:prstGeom prst="roundRect">
            <a:avLst>
              <a:gd name="adj" fmla="val 480089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0667" y="2974181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141238" y="331517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Training Process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5141238" y="3529727"/>
            <a:ext cx="434780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learning loop that makes networks smart</a:t>
            </a:r>
            <a:endParaRPr lang="en-US" sz="750" dirty="0"/>
          </a:p>
        </p:txBody>
      </p:sp>
      <p:sp>
        <p:nvSpPr>
          <p:cNvPr id="15" name="Shape 12"/>
          <p:cNvSpPr/>
          <p:nvPr/>
        </p:nvSpPr>
        <p:spPr>
          <a:xfrm>
            <a:off x="9687401" y="2918341"/>
            <a:ext cx="4546163" cy="297656"/>
          </a:xfrm>
          <a:prstGeom prst="roundRect">
            <a:avLst>
              <a:gd name="adj" fmla="val 480089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1886009" y="2974181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786580" y="331517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Common Challenges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9786580" y="3529727"/>
            <a:ext cx="434780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Overfitting, vanishing gradients, and how to solve them</a:t>
            </a:r>
            <a:endParaRPr lang="en-US" sz="750" dirty="0"/>
          </a:p>
        </p:txBody>
      </p:sp>
      <p:sp>
        <p:nvSpPr>
          <p:cNvPr id="19" name="Shape 16"/>
          <p:cNvSpPr/>
          <p:nvPr/>
        </p:nvSpPr>
        <p:spPr>
          <a:xfrm>
            <a:off x="396835" y="3886676"/>
            <a:ext cx="4546044" cy="297656"/>
          </a:xfrm>
          <a:prstGeom prst="roundRect">
            <a:avLst>
              <a:gd name="adj" fmla="val 480089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595443" y="3942517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4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496014" y="4283512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Famous Models</a:t>
            </a:r>
            <a:endParaRPr lang="en-US" sz="950" dirty="0"/>
          </a:p>
        </p:txBody>
      </p:sp>
      <p:sp>
        <p:nvSpPr>
          <p:cNvPr id="22" name="Text 19"/>
          <p:cNvSpPr/>
          <p:nvPr/>
        </p:nvSpPr>
        <p:spPr>
          <a:xfrm>
            <a:off x="496014" y="4498062"/>
            <a:ext cx="434768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From LeNet to ResNet - the evolution of vision AI</a:t>
            </a:r>
            <a:endParaRPr lang="en-US" sz="750" dirty="0"/>
          </a:p>
        </p:txBody>
      </p:sp>
      <p:sp>
        <p:nvSpPr>
          <p:cNvPr id="23" name="Shape 20"/>
          <p:cNvSpPr/>
          <p:nvPr/>
        </p:nvSpPr>
        <p:spPr>
          <a:xfrm>
            <a:off x="5042059" y="3886676"/>
            <a:ext cx="4546163" cy="297656"/>
          </a:xfrm>
          <a:prstGeom prst="roundRect">
            <a:avLst>
              <a:gd name="adj" fmla="val 480089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240667" y="3942517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5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5141238" y="4283512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 Applications</a:t>
            </a:r>
            <a:endParaRPr lang="en-US" sz="950" dirty="0"/>
          </a:p>
        </p:txBody>
      </p:sp>
      <p:sp>
        <p:nvSpPr>
          <p:cNvPr id="26" name="Text 23"/>
          <p:cNvSpPr/>
          <p:nvPr/>
        </p:nvSpPr>
        <p:spPr>
          <a:xfrm>
            <a:off x="5141238" y="4498062"/>
            <a:ext cx="434780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How CNNs are changing industries</a:t>
            </a:r>
            <a:endParaRPr lang="en-US" sz="750" dirty="0"/>
          </a:p>
        </p:txBody>
      </p:sp>
      <p:sp>
        <p:nvSpPr>
          <p:cNvPr id="27" name="Shape 24"/>
          <p:cNvSpPr/>
          <p:nvPr/>
        </p:nvSpPr>
        <p:spPr>
          <a:xfrm>
            <a:off x="396835" y="4916968"/>
            <a:ext cx="13836729" cy="20003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396835" y="5085755"/>
            <a:ext cx="1812965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Insights to Remember</a:t>
            </a:r>
            <a:endParaRPr lang="en-US" sz="1150" dirty="0"/>
          </a:p>
        </p:txBody>
      </p:sp>
      <p:sp>
        <p:nvSpPr>
          <p:cNvPr id="29" name="Shape 26"/>
          <p:cNvSpPr/>
          <p:nvPr/>
        </p:nvSpPr>
        <p:spPr>
          <a:xfrm>
            <a:off x="396835" y="5420558"/>
            <a:ext cx="4546044" cy="973217"/>
          </a:xfrm>
          <a:prstGeom prst="roundRect">
            <a:avLst>
              <a:gd name="adj" fmla="val 24472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503634" y="5527357"/>
            <a:ext cx="274308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"Deep Learning is Pattern Recognition at Scale"</a:t>
            </a:r>
            <a:endParaRPr lang="en-US" sz="950" dirty="0"/>
          </a:p>
        </p:txBody>
      </p:sp>
      <p:sp>
        <p:nvSpPr>
          <p:cNvPr id="31" name="Text 28"/>
          <p:cNvSpPr/>
          <p:nvPr/>
        </p:nvSpPr>
        <p:spPr>
          <a:xfrm>
            <a:off x="503634" y="5741908"/>
            <a:ext cx="433244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Networks find patterns humans can't see</a:t>
            </a:r>
            <a:endParaRPr lang="en-US" sz="750" dirty="0"/>
          </a:p>
        </p:txBody>
      </p:sp>
      <p:sp>
        <p:nvSpPr>
          <p:cNvPr id="32" name="Text 29"/>
          <p:cNvSpPr/>
          <p:nvPr/>
        </p:nvSpPr>
        <p:spPr>
          <a:xfrm>
            <a:off x="503634" y="5935147"/>
            <a:ext cx="433244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More data + more compute = better performance</a:t>
            </a:r>
            <a:endParaRPr lang="en-US" sz="750" dirty="0"/>
          </a:p>
        </p:txBody>
      </p:sp>
      <p:sp>
        <p:nvSpPr>
          <p:cNvPr id="33" name="Text 30"/>
          <p:cNvSpPr/>
          <p:nvPr/>
        </p:nvSpPr>
        <p:spPr>
          <a:xfrm>
            <a:off x="503634" y="6128385"/>
            <a:ext cx="433244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But smart design matters more than brute force</a:t>
            </a:r>
            <a:endParaRPr lang="en-US" sz="750" dirty="0"/>
          </a:p>
        </p:txBody>
      </p:sp>
      <p:sp>
        <p:nvSpPr>
          <p:cNvPr id="34" name="Shape 31"/>
          <p:cNvSpPr/>
          <p:nvPr/>
        </p:nvSpPr>
        <p:spPr>
          <a:xfrm>
            <a:off x="5042059" y="5420558"/>
            <a:ext cx="4546163" cy="973217"/>
          </a:xfrm>
          <a:prstGeom prst="roundRect">
            <a:avLst>
              <a:gd name="adj" fmla="val 24472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5148858" y="5527357"/>
            <a:ext cx="2683312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"Training is Like Teaching a Very Fast Student"</a:t>
            </a:r>
            <a:endParaRPr lang="en-US" sz="950" dirty="0"/>
          </a:p>
        </p:txBody>
      </p:sp>
      <p:sp>
        <p:nvSpPr>
          <p:cNvPr id="36" name="Text 33"/>
          <p:cNvSpPr/>
          <p:nvPr/>
        </p:nvSpPr>
        <p:spPr>
          <a:xfrm>
            <a:off x="5148858" y="5741908"/>
            <a:ext cx="433256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Show many examples with correct answers</a:t>
            </a:r>
            <a:endParaRPr lang="en-US" sz="750" dirty="0"/>
          </a:p>
        </p:txBody>
      </p:sp>
      <p:sp>
        <p:nvSpPr>
          <p:cNvPr id="37" name="Text 34"/>
          <p:cNvSpPr/>
          <p:nvPr/>
        </p:nvSpPr>
        <p:spPr>
          <a:xfrm>
            <a:off x="5148858" y="5935147"/>
            <a:ext cx="433256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Student learns to generalize from examples</a:t>
            </a:r>
            <a:endParaRPr lang="en-US" sz="750" dirty="0"/>
          </a:p>
        </p:txBody>
      </p:sp>
      <p:sp>
        <p:nvSpPr>
          <p:cNvPr id="38" name="Text 35"/>
          <p:cNvSpPr/>
          <p:nvPr/>
        </p:nvSpPr>
        <p:spPr>
          <a:xfrm>
            <a:off x="5148858" y="6128385"/>
            <a:ext cx="433256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Need to prevent memorization (overfitting)</a:t>
            </a:r>
            <a:endParaRPr lang="en-US" sz="750" dirty="0"/>
          </a:p>
        </p:txBody>
      </p:sp>
      <p:sp>
        <p:nvSpPr>
          <p:cNvPr id="39" name="Shape 36"/>
          <p:cNvSpPr/>
          <p:nvPr/>
        </p:nvSpPr>
        <p:spPr>
          <a:xfrm>
            <a:off x="9687401" y="5420558"/>
            <a:ext cx="4546163" cy="973217"/>
          </a:xfrm>
          <a:prstGeom prst="roundRect">
            <a:avLst>
              <a:gd name="adj" fmla="val 24472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0" name="Text 37"/>
          <p:cNvSpPr/>
          <p:nvPr/>
        </p:nvSpPr>
        <p:spPr>
          <a:xfrm>
            <a:off x="9794200" y="5527357"/>
            <a:ext cx="2715220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"Modern AI Stands on the Shoulders of Giants"</a:t>
            </a:r>
            <a:endParaRPr lang="en-US" sz="950" dirty="0"/>
          </a:p>
        </p:txBody>
      </p:sp>
      <p:sp>
        <p:nvSpPr>
          <p:cNvPr id="41" name="Text 38"/>
          <p:cNvSpPr/>
          <p:nvPr/>
        </p:nvSpPr>
        <p:spPr>
          <a:xfrm>
            <a:off x="9794200" y="5741908"/>
            <a:ext cx="433256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Build on existing models (transfer learning)</a:t>
            </a:r>
            <a:endParaRPr lang="en-US" sz="750" dirty="0"/>
          </a:p>
        </p:txBody>
      </p:sp>
      <p:sp>
        <p:nvSpPr>
          <p:cNvPr id="42" name="Text 39"/>
          <p:cNvSpPr/>
          <p:nvPr/>
        </p:nvSpPr>
        <p:spPr>
          <a:xfrm>
            <a:off x="9794200" y="5935147"/>
            <a:ext cx="433256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Use proven architectures as starting points</a:t>
            </a:r>
            <a:endParaRPr lang="en-US" sz="750" dirty="0"/>
          </a:p>
        </p:txBody>
      </p:sp>
      <p:sp>
        <p:nvSpPr>
          <p:cNvPr id="43" name="Text 40"/>
          <p:cNvSpPr/>
          <p:nvPr/>
        </p:nvSpPr>
        <p:spPr>
          <a:xfrm>
            <a:off x="9794200" y="6128385"/>
            <a:ext cx="433256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Focus on your specific problem, not reinventing</a:t>
            </a:r>
            <a:endParaRPr lang="en-US" sz="750" dirty="0"/>
          </a:p>
        </p:txBody>
      </p:sp>
      <p:sp>
        <p:nvSpPr>
          <p:cNvPr id="44" name="Shape 41"/>
          <p:cNvSpPr/>
          <p:nvPr/>
        </p:nvSpPr>
        <p:spPr>
          <a:xfrm>
            <a:off x="396835" y="6554911"/>
            <a:ext cx="13836729" cy="20003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45" name="Text 42"/>
          <p:cNvSpPr/>
          <p:nvPr/>
        </p:nvSpPr>
        <p:spPr>
          <a:xfrm>
            <a:off x="396835" y="672369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What's Next for You</a:t>
            </a:r>
            <a:endParaRPr lang="en-US" sz="1150" dirty="0"/>
          </a:p>
        </p:txBody>
      </p:sp>
      <p:pic>
        <p:nvPicPr>
          <p:cNvPr id="4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7058501"/>
            <a:ext cx="6918365" cy="396835"/>
          </a:xfrm>
          <a:prstGeom prst="rect">
            <a:avLst/>
          </a:prstGeom>
        </p:spPr>
      </p:pic>
      <p:sp>
        <p:nvSpPr>
          <p:cNvPr id="47" name="Text 43"/>
          <p:cNvSpPr/>
          <p:nvPr/>
        </p:nvSpPr>
        <p:spPr>
          <a:xfrm>
            <a:off x="496014" y="755451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Practice</a:t>
            </a:r>
            <a:endParaRPr lang="en-US" sz="950" dirty="0"/>
          </a:p>
        </p:txBody>
      </p:sp>
      <p:sp>
        <p:nvSpPr>
          <p:cNvPr id="48" name="Text 44"/>
          <p:cNvSpPr/>
          <p:nvPr/>
        </p:nvSpPr>
        <p:spPr>
          <a:xfrm>
            <a:off x="496014" y="7769066"/>
            <a:ext cx="672000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Try training your own models</a:t>
            </a:r>
            <a:endParaRPr lang="en-US" sz="750" dirty="0"/>
          </a:p>
        </p:txBody>
      </p:sp>
      <p:pic>
        <p:nvPicPr>
          <p:cNvPr id="4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7058501"/>
            <a:ext cx="6918365" cy="396835"/>
          </a:xfrm>
          <a:prstGeom prst="rect">
            <a:avLst/>
          </a:prstGeom>
        </p:spPr>
      </p:pic>
      <p:sp>
        <p:nvSpPr>
          <p:cNvPr id="50" name="Text 45"/>
          <p:cNvSpPr/>
          <p:nvPr/>
        </p:nvSpPr>
        <p:spPr>
          <a:xfrm>
            <a:off x="7414379" y="755451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Experiment</a:t>
            </a:r>
            <a:endParaRPr lang="en-US" sz="950" dirty="0"/>
          </a:p>
        </p:txBody>
      </p:sp>
      <p:sp>
        <p:nvSpPr>
          <p:cNvPr id="51" name="Text 46"/>
          <p:cNvSpPr/>
          <p:nvPr/>
        </p:nvSpPr>
        <p:spPr>
          <a:xfrm>
            <a:off x="7414379" y="7769066"/>
            <a:ext cx="672000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Use pre-trained models for your projects</a:t>
            </a:r>
            <a:endParaRPr lang="en-US" sz="750" dirty="0"/>
          </a:p>
        </p:txBody>
      </p:sp>
      <p:pic>
        <p:nvPicPr>
          <p:cNvPr id="5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8026837"/>
            <a:ext cx="6918365" cy="396835"/>
          </a:xfrm>
          <a:prstGeom prst="rect">
            <a:avLst/>
          </a:prstGeom>
        </p:spPr>
      </p:pic>
      <p:sp>
        <p:nvSpPr>
          <p:cNvPr id="53" name="Text 47"/>
          <p:cNvSpPr/>
          <p:nvPr/>
        </p:nvSpPr>
        <p:spPr>
          <a:xfrm>
            <a:off x="496014" y="8522851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Stay Updated</a:t>
            </a:r>
            <a:endParaRPr lang="en-US" sz="950" dirty="0"/>
          </a:p>
        </p:txBody>
      </p:sp>
      <p:sp>
        <p:nvSpPr>
          <p:cNvPr id="54" name="Text 48"/>
          <p:cNvSpPr/>
          <p:nvPr/>
        </p:nvSpPr>
        <p:spPr>
          <a:xfrm>
            <a:off x="496014" y="8737402"/>
            <a:ext cx="672000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Field moves fast, keep learning</a:t>
            </a:r>
            <a:endParaRPr lang="en-US" sz="750" dirty="0"/>
          </a:p>
        </p:txBody>
      </p:sp>
      <p:pic>
        <p:nvPicPr>
          <p:cNvPr id="5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8026837"/>
            <a:ext cx="6918365" cy="396835"/>
          </a:xfrm>
          <a:prstGeom prst="rect">
            <a:avLst/>
          </a:prstGeom>
        </p:spPr>
      </p:pic>
      <p:sp>
        <p:nvSpPr>
          <p:cNvPr id="56" name="Text 49"/>
          <p:cNvSpPr/>
          <p:nvPr/>
        </p:nvSpPr>
        <p:spPr>
          <a:xfrm>
            <a:off x="7414379" y="8522851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Think Ethically</a:t>
            </a:r>
            <a:endParaRPr lang="en-US" sz="950" dirty="0"/>
          </a:p>
        </p:txBody>
      </p:sp>
      <p:sp>
        <p:nvSpPr>
          <p:cNvPr id="57" name="Text 50"/>
          <p:cNvSpPr/>
          <p:nvPr/>
        </p:nvSpPr>
        <p:spPr>
          <a:xfrm>
            <a:off x="7414379" y="8737402"/>
            <a:ext cx="672000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Consider impact and responsibility</a:t>
            </a:r>
            <a:endParaRPr lang="en-US" sz="750" dirty="0"/>
          </a:p>
        </p:txBody>
      </p:sp>
      <p:sp>
        <p:nvSpPr>
          <p:cNvPr id="58" name="Shape 51"/>
          <p:cNvSpPr/>
          <p:nvPr/>
        </p:nvSpPr>
        <p:spPr>
          <a:xfrm>
            <a:off x="396835" y="9106733"/>
            <a:ext cx="13836729" cy="421362"/>
          </a:xfrm>
          <a:prstGeom prst="roundRect">
            <a:avLst>
              <a:gd name="adj" fmla="val 9892"/>
            </a:avLst>
          </a:prstGeom>
          <a:solidFill>
            <a:srgbClr val="B6D6FC"/>
          </a:solidFill>
          <a:ln/>
        </p:spPr>
      </p:sp>
      <p:pic>
        <p:nvPicPr>
          <p:cNvPr id="5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14" y="9250561"/>
            <a:ext cx="123944" cy="99179"/>
          </a:xfrm>
          <a:prstGeom prst="rect">
            <a:avLst/>
          </a:prstGeom>
        </p:spPr>
      </p:pic>
      <p:sp>
        <p:nvSpPr>
          <p:cNvPr id="60" name="Text 52"/>
          <p:cNvSpPr/>
          <p:nvPr/>
        </p:nvSpPr>
        <p:spPr>
          <a:xfrm>
            <a:off x="719137" y="9230678"/>
            <a:ext cx="1341524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Remember: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Every expert was once a beginner. The concepts that seem complex today will become second nature with practice!</a:t>
            </a:r>
            <a:endParaRPr lang="en-US" sz="750" dirty="0"/>
          </a:p>
        </p:txBody>
      </p:sp>
      <p:sp>
        <p:nvSpPr>
          <p:cNvPr id="61" name="Text 53"/>
          <p:cNvSpPr/>
          <p:nvPr/>
        </p:nvSpPr>
        <p:spPr>
          <a:xfrm>
            <a:off x="396835" y="9639657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Final Thought: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You now understand the technology behind many AI applications you use daily. Use this knowledge to build something amazing!</a:t>
            </a:r>
            <a:endParaRPr lang="en-US" sz="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539710"/>
            <a:ext cx="8233767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CNN Training Process Overview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5098" y="1447443"/>
            <a:ext cx="630531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From Random Guessing to Expert Recognition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85098" y="2404110"/>
            <a:ext cx="6431994" cy="196215"/>
          </a:xfrm>
          <a:prstGeom prst="roundRect">
            <a:avLst>
              <a:gd name="adj" fmla="val 4201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1313" y="2796540"/>
            <a:ext cx="246054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Step 1: Random Start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81313" y="3220998"/>
            <a:ext cx="603956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Imagine a person with complete amnesia trying to recognize faces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81313" y="3652838"/>
            <a:ext cx="603956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Initially makes completely random guesses - "Is this my mother?" (pointing at a tree)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3308" y="2109787"/>
            <a:ext cx="6431994" cy="196215"/>
          </a:xfrm>
          <a:prstGeom prst="roundRect">
            <a:avLst>
              <a:gd name="adj" fmla="val 4201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09523" y="2502218"/>
            <a:ext cx="26852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Step 2: Show Examples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09523" y="2926675"/>
            <a:ext cx="603956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Show thousands of labeled photos: "This is Mom," "This is Dad"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609523" y="3358515"/>
            <a:ext cx="603956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Person starts noticing patterns: "Mom has curly hair," "Dad wears glasses"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85098" y="4967764"/>
            <a:ext cx="6431994" cy="196215"/>
          </a:xfrm>
          <a:prstGeom prst="roundRect">
            <a:avLst>
              <a:gd name="adj" fmla="val 4201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1313" y="5360194"/>
            <a:ext cx="273605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Step 3: Test and Correct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1313" y="5784652"/>
            <a:ext cx="603956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Show unlabeled photo: "Who is this?"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981313" y="6216491"/>
            <a:ext cx="603956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If wrong: "No, that's your sister, not Mom"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81313" y="6648331"/>
            <a:ext cx="603956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Person adjusts their understanding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413308" y="4673441"/>
            <a:ext cx="6431994" cy="196215"/>
          </a:xfrm>
          <a:prstGeom prst="roundRect">
            <a:avLst>
              <a:gd name="adj" fmla="val 4201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609523" y="5065871"/>
            <a:ext cx="312300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Step 4: Repeat Until Expert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609523" y="5490329"/>
            <a:ext cx="603956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After seeing thousands of examples and corrections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609523" y="5922169"/>
            <a:ext cx="603956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Can now recognize family members in new photos, different lighting, angles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85098" y="7379375"/>
            <a:ext cx="130602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 CNN Terms: </a:t>
            </a:r>
            <a:pPr algn="ctr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Random weights</a:t>
            </a:r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→ </a:t>
            </a:r>
            <a:pPr algn="ctr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Training data</a:t>
            </a:r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→ </a:t>
            </a:r>
            <a:pPr algn="ctr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Error calculation</a:t>
            </a:r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→ </a:t>
            </a:r>
            <a:pPr algn="ctr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Weight adjustment</a:t>
            </a:r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→ </a:t>
            </a:r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Repeat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334" y="417671"/>
            <a:ext cx="5531882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Understanding CNN Architecture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7334" y="1085136"/>
            <a:ext cx="516921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Assembly Line of Vision - How Your Eye Works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77334" y="1701998"/>
            <a:ext cx="656177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Human Vision Analogy: Think about how you recognize your friend in a crowd: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577334" y="2095143"/>
            <a:ext cx="6561773" cy="1280398"/>
          </a:xfrm>
          <a:prstGeom prst="roundRect">
            <a:avLst>
              <a:gd name="adj" fmla="val 4735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7334" y="2095143"/>
            <a:ext cx="60960" cy="1280398"/>
          </a:xfrm>
          <a:prstGeom prst="roundRect">
            <a:avLst>
              <a:gd name="adj" fmla="val 99447"/>
            </a:avLst>
          </a:prstGeom>
          <a:solidFill>
            <a:srgbClr val="0079FA"/>
          </a:solidFill>
          <a:ln/>
        </p:spPr>
      </p:sp>
      <p:sp>
        <p:nvSpPr>
          <p:cNvPr id="7" name="Text 5"/>
          <p:cNvSpPr/>
          <p:nvPr/>
        </p:nvSpPr>
        <p:spPr>
          <a:xfrm>
            <a:off x="797838" y="2254687"/>
            <a:ext cx="1804154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Layer 1 (Retina)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7838" y="2624376"/>
            <a:ext cx="618172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Detects basic light/dark edges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97838" y="2985135"/>
            <a:ext cx="618172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"There's a vertical line here, a curve there"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577334" y="3519845"/>
            <a:ext cx="6561773" cy="1280398"/>
          </a:xfrm>
          <a:prstGeom prst="roundRect">
            <a:avLst>
              <a:gd name="adj" fmla="val 4735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7334" y="3519845"/>
            <a:ext cx="60960" cy="1280398"/>
          </a:xfrm>
          <a:prstGeom prst="roundRect">
            <a:avLst>
              <a:gd name="adj" fmla="val 99447"/>
            </a:avLst>
          </a:prstGeom>
          <a:solidFill>
            <a:srgbClr val="0079FA"/>
          </a:solidFill>
          <a:ln/>
        </p:spPr>
      </p:sp>
      <p:sp>
        <p:nvSpPr>
          <p:cNvPr id="12" name="Text 10"/>
          <p:cNvSpPr/>
          <p:nvPr/>
        </p:nvSpPr>
        <p:spPr>
          <a:xfrm>
            <a:off x="797838" y="3679388"/>
            <a:ext cx="2747248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Layer 2 (Early Visual Processing)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97838" y="4049078"/>
            <a:ext cx="618172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Combines edges into shapes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97838" y="4409837"/>
            <a:ext cx="618172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"These edges form a circle, those form a rectangle"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577334" y="4944547"/>
            <a:ext cx="6561773" cy="1280398"/>
          </a:xfrm>
          <a:prstGeom prst="roundRect">
            <a:avLst>
              <a:gd name="adj" fmla="val 4735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77334" y="4944547"/>
            <a:ext cx="60960" cy="1280398"/>
          </a:xfrm>
          <a:prstGeom prst="roundRect">
            <a:avLst>
              <a:gd name="adj" fmla="val 99447"/>
            </a:avLst>
          </a:prstGeom>
          <a:solidFill>
            <a:srgbClr val="0079FA"/>
          </a:solidFill>
          <a:ln/>
        </p:spPr>
      </p:sp>
      <p:sp>
        <p:nvSpPr>
          <p:cNvPr id="17" name="Text 15"/>
          <p:cNvSpPr/>
          <p:nvPr/>
        </p:nvSpPr>
        <p:spPr>
          <a:xfrm>
            <a:off x="797838" y="5104090"/>
            <a:ext cx="2381845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Layer 3 (Object Recognition)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97838" y="5473779"/>
            <a:ext cx="618172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Combines shapes into objects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97838" y="5834539"/>
            <a:ext cx="618172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"Circle + rectangle + lines = a face"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577334" y="6369248"/>
            <a:ext cx="6561773" cy="1280398"/>
          </a:xfrm>
          <a:prstGeom prst="roundRect">
            <a:avLst>
              <a:gd name="adj" fmla="val 4735"/>
            </a:avLst>
          </a:prstGeom>
          <a:solidFill>
            <a:srgbClr val="FFFFFF"/>
          </a:solidFill>
          <a:ln w="15240">
            <a:solidFill>
              <a:srgbClr val="B2CBE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77334" y="6369248"/>
            <a:ext cx="60960" cy="1280398"/>
          </a:xfrm>
          <a:prstGeom prst="roundRect">
            <a:avLst>
              <a:gd name="adj" fmla="val 99447"/>
            </a:avLst>
          </a:prstGeom>
          <a:solidFill>
            <a:srgbClr val="0079FA"/>
          </a:solidFill>
          <a:ln/>
        </p:spPr>
      </p:sp>
      <p:sp>
        <p:nvSpPr>
          <p:cNvPr id="22" name="Text 20"/>
          <p:cNvSpPr/>
          <p:nvPr/>
        </p:nvSpPr>
        <p:spPr>
          <a:xfrm>
            <a:off x="797838" y="6528792"/>
            <a:ext cx="2211824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Layer 4 (Face Recognition)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97838" y="6898481"/>
            <a:ext cx="618172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Identifies specific person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797838" y="7259241"/>
            <a:ext cx="618172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"This face pattern matches my friend Sarah"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7498913" y="1716405"/>
            <a:ext cx="2331244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CNN Layers Work Similarly: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498913" y="2086094"/>
            <a:ext cx="656177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Convolutional Layers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Detect edges and textures (like retina)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7498913" y="2367439"/>
            <a:ext cx="656177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Pooling Layers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Reduce detail while keeping important features (like focusing)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7498913" y="2648783"/>
            <a:ext cx="656177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Fully Connected Layers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Make final decision (like recognition)</a:t>
            </a:r>
            <a:endParaRPr lang="en-US" sz="1100" dirty="0"/>
          </a:p>
        </p:txBody>
      </p:sp>
      <p:sp>
        <p:nvSpPr>
          <p:cNvPr id="29" name="Shape 27"/>
          <p:cNvSpPr/>
          <p:nvPr/>
        </p:nvSpPr>
        <p:spPr>
          <a:xfrm>
            <a:off x="7498913" y="3041928"/>
            <a:ext cx="6561773" cy="1697117"/>
          </a:xfrm>
          <a:prstGeom prst="roundRect">
            <a:avLst>
              <a:gd name="adj" fmla="val 3572"/>
            </a:avLst>
          </a:prstGeom>
          <a:solidFill>
            <a:srgbClr val="B3D8FF"/>
          </a:solidFill>
          <a:ln/>
        </p:spPr>
      </p:sp>
      <p:pic>
        <p:nvPicPr>
          <p:cNvPr id="3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3217" y="3232071"/>
            <a:ext cx="225504" cy="180380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8013025" y="3222308"/>
            <a:ext cx="1804154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Industry Examples: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8013025" y="3591997"/>
            <a:ext cx="5903357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Oil &amp; Gas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Seismic data analysis - edges become fault lines, shapes become geological formations</a:t>
            </a:r>
            <a:endParaRPr lang="en-US" sz="1100" dirty="0"/>
          </a:p>
        </p:txBody>
      </p:sp>
      <p:sp>
        <p:nvSpPr>
          <p:cNvPr id="33" name="Text 30"/>
          <p:cNvSpPr/>
          <p:nvPr/>
        </p:nvSpPr>
        <p:spPr>
          <a:xfrm>
            <a:off x="8013025" y="4104203"/>
            <a:ext cx="5903357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Manufacturing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Surface inspection - edges become scratches, patterns become defects</a:t>
            </a:r>
            <a:endParaRPr lang="en-US" sz="1100" dirty="0"/>
          </a:p>
        </p:txBody>
      </p:sp>
      <p:sp>
        <p:nvSpPr>
          <p:cNvPr id="34" name="Text 31"/>
          <p:cNvSpPr/>
          <p:nvPr/>
        </p:nvSpPr>
        <p:spPr>
          <a:xfrm>
            <a:off x="8013025" y="4385548"/>
            <a:ext cx="5903357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Medical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X-ray analysis - edges become bone boundaries, shapes become organs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484" y="562689"/>
            <a:ext cx="8604052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Convolution Operation - The Feature Detective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34484" y="1296233"/>
            <a:ext cx="476916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Pattern Detective - Like Finding Waldo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34484" y="1974294"/>
            <a:ext cx="64872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Finding Waldo Analogy: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34484" y="2370773"/>
            <a:ext cx="64872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You have a "Waldo template" in your mind (red striped shirt, hat, glasses)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34484" y="2679978"/>
            <a:ext cx="64872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You scan the image systematically, comparing each area to your template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34484" y="2989183"/>
            <a:ext cx="64872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When you find a match, you get excited: "Found him!"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34484" y="3385661"/>
            <a:ext cx="64872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Convolution Works the Same Way: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34484" y="3782139"/>
            <a:ext cx="64872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Filter/Kernel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= Your "Waldo template" (looking for specific patterns)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34484" y="4091345"/>
            <a:ext cx="64872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Sliding the filter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= Scanning the image systematically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34484" y="4400550"/>
            <a:ext cx="64872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High response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= "I found the pattern!"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516297" y="2009894"/>
            <a:ext cx="6487239" cy="2681883"/>
          </a:xfrm>
          <a:prstGeom prst="roundRect">
            <a:avLst>
              <a:gd name="adj" fmla="val 2484"/>
            </a:avLst>
          </a:prstGeom>
          <a:solidFill>
            <a:srgbClr val="B6D6FC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4888" y="2217539"/>
            <a:ext cx="247769" cy="198239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081248" y="2208133"/>
            <a:ext cx="202203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Industry Applications: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081248" y="2614493"/>
            <a:ext cx="5763697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Oil &amp; Gas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Detecting specific wave patterns in seismic data to locate oil reservoirs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8081248" y="3177421"/>
            <a:ext cx="5763697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Manufacturing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Finding defects by scanning for crack patterns on metal surfaces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8081248" y="3740348"/>
            <a:ext cx="576369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Medical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Detecting tumor patterns in MRI scans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8081248" y="4049554"/>
            <a:ext cx="5763697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Agriculture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Identifying disease patterns on crop leaves from satellite imagery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516297" y="4870133"/>
            <a:ext cx="201394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Simple Code Concept: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7516297" y="5296257"/>
            <a:ext cx="6487239" cy="1760220"/>
          </a:xfrm>
          <a:prstGeom prst="roundRect">
            <a:avLst>
              <a:gd name="adj" fmla="val 3785"/>
            </a:avLst>
          </a:prstGeom>
          <a:solidFill>
            <a:srgbClr val="F2F2F2"/>
          </a:solidFill>
          <a:ln/>
        </p:spPr>
      </p:sp>
      <p:sp>
        <p:nvSpPr>
          <p:cNvPr id="21" name="Shape 18"/>
          <p:cNvSpPr/>
          <p:nvPr/>
        </p:nvSpPr>
        <p:spPr>
          <a:xfrm>
            <a:off x="7508438" y="5296257"/>
            <a:ext cx="6502956" cy="1760220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22" name="Text 19"/>
          <p:cNvSpPr/>
          <p:nvPr/>
        </p:nvSpPr>
        <p:spPr>
          <a:xfrm>
            <a:off x="7667030" y="5415201"/>
            <a:ext cx="6185773" cy="1522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Conceptual representationfor each_position_in_image:    response = compare_with_filter(image_patch, filter)    if response &gt; threshold:        print("Pattern found at this location!")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34484" y="7413188"/>
            <a:ext cx="1336143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Why This Matters: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Early layers find simple patterns (edges, textures), while deeper layers combine simple patterns into complex ones (faces, objects, geological formations).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544473"/>
            <a:ext cx="9902071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Activation Functions - The Decision Makers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91647" y="1459825"/>
            <a:ext cx="654022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Brain's On/Off Switch - Like Neurons Firing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1647" y="2305883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Neuron Firing Analogy: Think of a real brain neuron: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1647" y="2800588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Receives many signals from other neurons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1647" y="3186351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If total signal is strong enough → FIRE! (send signal forward)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1647" y="3572113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If too weak → Stay silent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1647" y="4086582"/>
            <a:ext cx="5015865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ReLU (Most Popular) - Like a Light Dimmer: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91647" y="4593669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 below 0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Complete darkness (output = 0)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1647" y="4979432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 above 0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Brightness proportional to input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1647" y="5365194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Simple rule: "If positive, pass it through; if negative, block it"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279" y="2325648"/>
            <a:ext cx="4114205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Real-Life Example - Security Guard: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564279" y="2832735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Guard at exclusive club entrance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279" y="3327440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Rule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"If you're on the VIP list (positive), come in as you are"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279" y="3713202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"If you're not (negative), you can't enter at all (zero)"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279" y="4227671"/>
            <a:ext cx="457152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Sigmoid - Like a Smooth On/Off Switch: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564279" y="4734758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Old-fashioned activation function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4279" y="5120521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Smoothly transitions from off (0) to on (1)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4279" y="5506283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gradually turning up a light dimmer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4279" y="6020753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Why ReLU Won: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64279" y="6527840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Simple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Easy to compute (just max(0, x))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64279" y="6913602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Fast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No complex math operations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64279" y="7299365"/>
            <a:ext cx="62820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Effective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Solves the "vanishing gradient" problem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677108"/>
            <a:ext cx="7865031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Pooling - The Art of Summarization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61405" y="1557457"/>
            <a:ext cx="715756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Zooming Out - Like Looking at a Photo from Far Away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61405" y="2371011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Photo Album Analogy: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61405" y="2846784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You have 1000 photos from your vacation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61405" y="3217902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Need to create a highlight album with only 100 photos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61405" y="3589020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Max Pooling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= Choose the best photo from each day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61405" y="3960138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Result: Smaller album that captures the essence of your trip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61405" y="4454962"/>
            <a:ext cx="280404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How Max Pooling Works: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05" y="4942642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Detailed feature map (like high-resolution photo)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61405" y="5313759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Process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Look at small regions (2x2 pixels)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61405" y="5684877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Output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Keep only the maximum value from each region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61405" y="6055995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Smaller image with most important features preserved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54992" y="2390061"/>
            <a:ext cx="454961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Real-World Example - Sports Highlights: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4992" y="2877741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90-minute soccer game → 5-minute highlight reel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54992" y="3353514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Keep the most exciting moments (goals, saves, penalties)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54992" y="3724632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Lose boring details (passing in midfield)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54992" y="4095750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Still captures the essence of the game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54992" y="4590574"/>
            <a:ext cx="240649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Why Pooling Matters: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554992" y="5078254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Reduces computation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Fewer pixels to process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54992" y="5449372"/>
            <a:ext cx="6321623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Translation invariance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Object recognition works even if object moves slightly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54992" y="6125051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Prevents overfitting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Forces network to focus on important features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554992" y="6600825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Visual Example: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Input: [5,7,6,5] → Max Pool → Output: [7]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554992" y="7076599"/>
            <a:ext cx="63216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Input: [2,3,4,1] → Max Pool → Output: [4]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461" y="395049"/>
            <a:ext cx="464986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Training Process - Step by Step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9461" y="914757"/>
            <a:ext cx="3248739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Learning Loop - Like Practicing Piano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49461" y="1293971"/>
            <a:ext cx="13731478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Learning Piano Analogy: Try playing a song (forward pass) → Listen to your mistakes (calculate error) → Figure out which fingers were wrong (backpropagation) → Practice those specific parts (update weights) → Try the song again (next iteration) → Repeat until perfect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449461" y="1768554"/>
            <a:ext cx="6809542" cy="1269325"/>
          </a:xfrm>
          <a:prstGeom prst="roundRect">
            <a:avLst>
              <a:gd name="adj" fmla="val 5763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449461" y="1753314"/>
            <a:ext cx="6809542" cy="60960"/>
          </a:xfrm>
          <a:prstGeom prst="roundRect">
            <a:avLst>
              <a:gd name="adj" fmla="val 77431"/>
            </a:avLst>
          </a:prstGeom>
          <a:solidFill>
            <a:srgbClr val="0079FA"/>
          </a:solidFill>
          <a:ln/>
        </p:spPr>
      </p:sp>
      <p:sp>
        <p:nvSpPr>
          <p:cNvPr id="7" name="Shape 5"/>
          <p:cNvSpPr/>
          <p:nvPr/>
        </p:nvSpPr>
        <p:spPr>
          <a:xfrm>
            <a:off x="3685639" y="1600081"/>
            <a:ext cx="337066" cy="337066"/>
          </a:xfrm>
          <a:prstGeom prst="roundRect">
            <a:avLst>
              <a:gd name="adj" fmla="val 271282"/>
            </a:avLst>
          </a:prstGeom>
          <a:solidFill>
            <a:srgbClr val="0079FA"/>
          </a:solidFill>
          <a:ln/>
        </p:spPr>
      </p:sp>
      <p:sp>
        <p:nvSpPr>
          <p:cNvPr id="8" name="Text 6"/>
          <p:cNvSpPr/>
          <p:nvPr/>
        </p:nvSpPr>
        <p:spPr>
          <a:xfrm>
            <a:off x="3786723" y="1684377"/>
            <a:ext cx="134779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576977" y="2049423"/>
            <a:ext cx="2316718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Forward Pass (Making a Prediction)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76977" y="2292429"/>
            <a:ext cx="6554510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Image enters the network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576977" y="2511504"/>
            <a:ext cx="6554510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Passes through conv layers, pooling, activation functions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576977" y="2730579"/>
            <a:ext cx="6554510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Final prediction: "This is 80% likely to be a cat"</a:t>
            </a:r>
            <a:endParaRPr lang="en-US" sz="850" dirty="0"/>
          </a:p>
        </p:txBody>
      </p:sp>
      <p:sp>
        <p:nvSpPr>
          <p:cNvPr id="13" name="Shape 11"/>
          <p:cNvSpPr/>
          <p:nvPr/>
        </p:nvSpPr>
        <p:spPr>
          <a:xfrm>
            <a:off x="7371278" y="1768554"/>
            <a:ext cx="6809661" cy="1269325"/>
          </a:xfrm>
          <a:prstGeom prst="roundRect">
            <a:avLst>
              <a:gd name="adj" fmla="val 5763"/>
            </a:avLst>
          </a:pr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7371278" y="1753314"/>
            <a:ext cx="6809661" cy="60960"/>
          </a:xfrm>
          <a:prstGeom prst="roundRect">
            <a:avLst>
              <a:gd name="adj" fmla="val 77431"/>
            </a:avLst>
          </a:prstGeom>
          <a:solidFill>
            <a:srgbClr val="0079FA"/>
          </a:solidFill>
          <a:ln/>
        </p:spPr>
      </p:sp>
      <p:sp>
        <p:nvSpPr>
          <p:cNvPr id="15" name="Shape 13"/>
          <p:cNvSpPr/>
          <p:nvPr/>
        </p:nvSpPr>
        <p:spPr>
          <a:xfrm>
            <a:off x="10607576" y="1600081"/>
            <a:ext cx="337066" cy="337066"/>
          </a:xfrm>
          <a:prstGeom prst="roundRect">
            <a:avLst>
              <a:gd name="adj" fmla="val 271282"/>
            </a:avLst>
          </a:prstGeom>
          <a:solidFill>
            <a:srgbClr val="0079FA"/>
          </a:solidFill>
          <a:ln/>
        </p:spPr>
      </p:sp>
      <p:sp>
        <p:nvSpPr>
          <p:cNvPr id="16" name="Text 14"/>
          <p:cNvSpPr/>
          <p:nvPr/>
        </p:nvSpPr>
        <p:spPr>
          <a:xfrm>
            <a:off x="10708660" y="1684377"/>
            <a:ext cx="134779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7498794" y="2049423"/>
            <a:ext cx="2596872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Calculate Loss (How Wrong Were We?)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498794" y="2292429"/>
            <a:ext cx="6554629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Compare prediction with true answer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7498794" y="2511504"/>
            <a:ext cx="6554629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If image was actually a dog, we made a big mistake!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7498794" y="2730579"/>
            <a:ext cx="6554629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Loss = measure of how wrong we were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449461" y="3318629"/>
            <a:ext cx="6809542" cy="1269325"/>
          </a:xfrm>
          <a:prstGeom prst="roundRect">
            <a:avLst>
              <a:gd name="adj" fmla="val 5763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449461" y="3303389"/>
            <a:ext cx="6809542" cy="60960"/>
          </a:xfrm>
          <a:prstGeom prst="roundRect">
            <a:avLst>
              <a:gd name="adj" fmla="val 77431"/>
            </a:avLst>
          </a:prstGeom>
          <a:solidFill>
            <a:srgbClr val="0079FA"/>
          </a:solidFill>
          <a:ln/>
        </p:spPr>
      </p:sp>
      <p:sp>
        <p:nvSpPr>
          <p:cNvPr id="23" name="Shape 21"/>
          <p:cNvSpPr/>
          <p:nvPr/>
        </p:nvSpPr>
        <p:spPr>
          <a:xfrm>
            <a:off x="3685639" y="3150156"/>
            <a:ext cx="337066" cy="337066"/>
          </a:xfrm>
          <a:prstGeom prst="roundRect">
            <a:avLst>
              <a:gd name="adj" fmla="val 271282"/>
            </a:avLst>
          </a:prstGeom>
          <a:solidFill>
            <a:srgbClr val="0079FA"/>
          </a:solidFill>
          <a:ln/>
        </p:spPr>
      </p:sp>
      <p:sp>
        <p:nvSpPr>
          <p:cNvPr id="24" name="Text 22"/>
          <p:cNvSpPr/>
          <p:nvPr/>
        </p:nvSpPr>
        <p:spPr>
          <a:xfrm>
            <a:off x="3786723" y="3234452"/>
            <a:ext cx="134779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576977" y="3599497"/>
            <a:ext cx="2333506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Backpropagation (Find the Culprits)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576977" y="3842504"/>
            <a:ext cx="6554510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"Which weights caused this mistake?"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576977" y="4061579"/>
            <a:ext cx="6554510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Work backwards through network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576977" y="4280654"/>
            <a:ext cx="6554510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Like detective work: trace the error back to its source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7371278" y="3318629"/>
            <a:ext cx="6809661" cy="1269325"/>
          </a:xfrm>
          <a:prstGeom prst="roundRect">
            <a:avLst>
              <a:gd name="adj" fmla="val 5763"/>
            </a:avLst>
          </a:prstGeom>
          <a:solidFill>
            <a:srgbClr val="FFFFFF"/>
          </a:solidFill>
          <a:ln/>
        </p:spPr>
      </p:sp>
      <p:sp>
        <p:nvSpPr>
          <p:cNvPr id="30" name="Shape 28"/>
          <p:cNvSpPr/>
          <p:nvPr/>
        </p:nvSpPr>
        <p:spPr>
          <a:xfrm>
            <a:off x="7371278" y="3303389"/>
            <a:ext cx="6809661" cy="60960"/>
          </a:xfrm>
          <a:prstGeom prst="roundRect">
            <a:avLst>
              <a:gd name="adj" fmla="val 77431"/>
            </a:avLst>
          </a:prstGeom>
          <a:solidFill>
            <a:srgbClr val="0079FA"/>
          </a:solidFill>
          <a:ln/>
        </p:spPr>
      </p:sp>
      <p:sp>
        <p:nvSpPr>
          <p:cNvPr id="31" name="Shape 29"/>
          <p:cNvSpPr/>
          <p:nvPr/>
        </p:nvSpPr>
        <p:spPr>
          <a:xfrm>
            <a:off x="10607576" y="3150156"/>
            <a:ext cx="337066" cy="337066"/>
          </a:xfrm>
          <a:prstGeom prst="roundRect">
            <a:avLst>
              <a:gd name="adj" fmla="val 271282"/>
            </a:avLst>
          </a:prstGeom>
          <a:solidFill>
            <a:srgbClr val="0079FA"/>
          </a:solidFill>
          <a:ln/>
        </p:spPr>
      </p:sp>
      <p:sp>
        <p:nvSpPr>
          <p:cNvPr id="32" name="Text 30"/>
          <p:cNvSpPr/>
          <p:nvPr/>
        </p:nvSpPr>
        <p:spPr>
          <a:xfrm>
            <a:off x="10708660" y="3234452"/>
            <a:ext cx="134779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4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7498794" y="3599497"/>
            <a:ext cx="2530554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Update Weights (Learn from Mistakes)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7498794" y="3842504"/>
            <a:ext cx="6554629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Adjust weights to reduce future similar errors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7498794" y="4061579"/>
            <a:ext cx="6554629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Tiny adjustments, not dramatic changes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7498794" y="4280654"/>
            <a:ext cx="6554629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"Next time I see these features, be more careful about predicting 'cat'"</a:t>
            </a:r>
            <a:endParaRPr lang="en-US" sz="850" dirty="0"/>
          </a:p>
        </p:txBody>
      </p:sp>
      <p:sp>
        <p:nvSpPr>
          <p:cNvPr id="37" name="Shape 35"/>
          <p:cNvSpPr/>
          <p:nvPr/>
        </p:nvSpPr>
        <p:spPr>
          <a:xfrm>
            <a:off x="449461" y="4714280"/>
            <a:ext cx="13731478" cy="1360527"/>
          </a:xfrm>
          <a:prstGeom prst="roundRect">
            <a:avLst>
              <a:gd name="adj" fmla="val 3469"/>
            </a:avLst>
          </a:prstGeom>
          <a:solidFill>
            <a:srgbClr val="B6D6FC"/>
          </a:solidFill>
          <a:ln/>
        </p:spPr>
      </p:sp>
      <p:pic>
        <p:nvPicPr>
          <p:cNvPr id="3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737" y="4861203"/>
            <a:ext cx="175498" cy="140375"/>
          </a:xfrm>
          <a:prstGeom prst="rect">
            <a:avLst/>
          </a:prstGeom>
        </p:spPr>
      </p:pic>
      <p:sp>
        <p:nvSpPr>
          <p:cNvPr id="39" name="Text 36"/>
          <p:cNvSpPr/>
          <p:nvPr/>
        </p:nvSpPr>
        <p:spPr>
          <a:xfrm>
            <a:off x="849511" y="4854535"/>
            <a:ext cx="1932742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Industry Example - Oil &amp; Gas:</a:t>
            </a:r>
            <a:endParaRPr lang="en-US" sz="1100" dirty="0"/>
          </a:p>
        </p:txBody>
      </p:sp>
      <p:sp>
        <p:nvSpPr>
          <p:cNvPr id="40" name="Text 37"/>
          <p:cNvSpPr/>
          <p:nvPr/>
        </p:nvSpPr>
        <p:spPr>
          <a:xfrm>
            <a:off x="849511" y="5142428"/>
            <a:ext cx="13219152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Input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Seismic wave data</a:t>
            </a:r>
            <a:endParaRPr lang="en-US" sz="850" dirty="0"/>
          </a:p>
        </p:txBody>
      </p:sp>
      <p:sp>
        <p:nvSpPr>
          <p:cNvPr id="41" name="Text 38"/>
          <p:cNvSpPr/>
          <p:nvPr/>
        </p:nvSpPr>
        <p:spPr>
          <a:xfrm>
            <a:off x="849511" y="5361503"/>
            <a:ext cx="13219152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Prediction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"80% chance of oil deposit here"</a:t>
            </a:r>
            <a:endParaRPr lang="en-US" sz="850" dirty="0"/>
          </a:p>
        </p:txBody>
      </p:sp>
      <p:sp>
        <p:nvSpPr>
          <p:cNvPr id="42" name="Text 39"/>
          <p:cNvSpPr/>
          <p:nvPr/>
        </p:nvSpPr>
        <p:spPr>
          <a:xfrm>
            <a:off x="849511" y="5580578"/>
            <a:ext cx="13219152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Truth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Drilling confirms or denies oil presence</a:t>
            </a:r>
            <a:endParaRPr lang="en-US" sz="850" dirty="0"/>
          </a:p>
        </p:txBody>
      </p:sp>
      <p:sp>
        <p:nvSpPr>
          <p:cNvPr id="43" name="Text 40"/>
          <p:cNvSpPr/>
          <p:nvPr/>
        </p:nvSpPr>
        <p:spPr>
          <a:xfrm>
            <a:off x="849511" y="5799653"/>
            <a:ext cx="13219152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Learning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Adjust parameters to make better geological predictions</a:t>
            </a:r>
            <a:endParaRPr lang="en-US" sz="850" dirty="0"/>
          </a:p>
        </p:txBody>
      </p:sp>
      <p:sp>
        <p:nvSpPr>
          <p:cNvPr id="44" name="Text 41"/>
          <p:cNvSpPr/>
          <p:nvPr/>
        </p:nvSpPr>
        <p:spPr>
          <a:xfrm>
            <a:off x="449461" y="6243280"/>
            <a:ext cx="140469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Simple Code Flow:</a:t>
            </a:r>
            <a:endParaRPr lang="en-US" sz="1100" dirty="0"/>
          </a:p>
        </p:txBody>
      </p:sp>
      <p:sp>
        <p:nvSpPr>
          <p:cNvPr id="45" name="Shape 42"/>
          <p:cNvSpPr/>
          <p:nvPr/>
        </p:nvSpPr>
        <p:spPr>
          <a:xfrm>
            <a:off x="449461" y="6587371"/>
            <a:ext cx="13731478" cy="1247061"/>
          </a:xfrm>
          <a:prstGeom prst="roundRect">
            <a:avLst>
              <a:gd name="adj" fmla="val 3785"/>
            </a:avLst>
          </a:prstGeom>
          <a:solidFill>
            <a:srgbClr val="F2F2F2"/>
          </a:solidFill>
          <a:ln/>
        </p:spPr>
      </p:sp>
      <p:sp>
        <p:nvSpPr>
          <p:cNvPr id="46" name="Shape 43"/>
          <p:cNvSpPr/>
          <p:nvPr/>
        </p:nvSpPr>
        <p:spPr>
          <a:xfrm>
            <a:off x="443865" y="6587371"/>
            <a:ext cx="13742670" cy="1247061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47" name="Text 44"/>
          <p:cNvSpPr/>
          <p:nvPr/>
        </p:nvSpPr>
        <p:spPr>
          <a:xfrm>
            <a:off x="556141" y="6671548"/>
            <a:ext cx="13518118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each_training_image: prediction = model.forward(image) error = calculate_loss(prediction, true_label) gradients = model.backward(error) model.update_weights(gradients)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594" y="388977"/>
            <a:ext cx="7822644" cy="441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Gradient Descent - The Hill Climbing Algorithm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64594" y="1041797"/>
            <a:ext cx="464093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Finding the Valley - Like GPS Navigation in Fog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64594" y="1645087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 Foggy Mountain Analogy: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64594" y="1997988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You're lost on a mountain in thick fog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64594" y="2273141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Goal: Reach the lowest valley (minimum error)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64594" y="2548295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Strategy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Feel the ground slope, take small steps downhill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64594" y="2823448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Problem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Can't see the big picture, might get stuck in small dips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564594" y="3208020"/>
            <a:ext cx="6578441" cy="1709023"/>
          </a:xfrm>
          <a:prstGeom prst="roundRect">
            <a:avLst>
              <a:gd name="adj" fmla="val 3469"/>
            </a:avLst>
          </a:prstGeom>
          <a:solidFill>
            <a:srgbClr val="B6D6FC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683" y="3389947"/>
            <a:ext cx="220504" cy="17645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067276" y="3384352"/>
            <a:ext cx="249602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Oil &amp; Gas Exploration Parallel: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067276" y="3745944"/>
            <a:ext cx="593467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Geologists use similar optimization to find oil deposits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067276" y="4021098"/>
            <a:ext cx="593467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Goal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Find the optimal drilling location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1067276" y="4296251"/>
            <a:ext cx="593467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Method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Analyze seismic data, adjust search parameters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1067276" y="4571405"/>
            <a:ext cx="593467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Challenge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Local maxima (small pockets) vs. global maximum (main reservoir)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7494984" y="1659136"/>
            <a:ext cx="211907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Learning Rate - Step Size: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494984" y="2020729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Too small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Takes forever to reach bottom (like baby steps)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7494984" y="2295882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Too large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Might jump over the valley (like giant leaps)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7494984" y="2571036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Just right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Steady progress toward goal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7494984" y="2937986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Challenges: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7494984" y="3299579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Local Minima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Getting stuck in small valleys instead of finding the deepest one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7494984" y="3574733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Saddle Points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Flat areas where you don't know which way to go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7494984" y="3849886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Vanishing Gradients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Steps become so small you stop moving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7494984" y="4216837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Solutions: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7494984" y="4578429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Momentum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Remember previous directions, build up speed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7494984" y="4853583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Adaptive learning rates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Adjust step size automatically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7494984" y="5128736"/>
            <a:ext cx="657844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Multiple random starts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Try different starting points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564594" y="5615583"/>
            <a:ext cx="2506623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Simple Mathematical Intuition:</a:t>
            </a:r>
            <a:endParaRPr lang="en-US" sz="1350" dirty="0"/>
          </a:p>
        </p:txBody>
      </p:sp>
      <p:sp>
        <p:nvSpPr>
          <p:cNvPr id="29" name="Shape 26"/>
          <p:cNvSpPr/>
          <p:nvPr/>
        </p:nvSpPr>
        <p:spPr>
          <a:xfrm>
            <a:off x="564594" y="6047780"/>
            <a:ext cx="13501211" cy="1792724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30" name="Shape 27"/>
          <p:cNvSpPr/>
          <p:nvPr/>
        </p:nvSpPr>
        <p:spPr>
          <a:xfrm>
            <a:off x="557570" y="6047780"/>
            <a:ext cx="13515261" cy="1792724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31" name="Text 28"/>
          <p:cNvSpPr/>
          <p:nvPr/>
        </p:nvSpPr>
        <p:spPr>
          <a:xfrm>
            <a:off x="698659" y="6153626"/>
            <a:ext cx="13233083" cy="1581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Conceptual gradient descentcurrent_position = random_startwhile not_at_minimum: slope = calculate_gradient(current_position) step_size = learning_rate current_position = current_position - (step_size * slope)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2025-08-29T10:19:02Z</dcterms:created>
  <dcterms:modified xsi:type="dcterms:W3CDTF">2025-08-29T10:19:02Z</dcterms:modified>
</cp:coreProperties>
</file>